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0"/>
  </p:notesMasterIdLst>
  <p:handoutMasterIdLst>
    <p:handoutMasterId r:id="rId41"/>
  </p:handoutMasterIdLst>
  <p:sldIdLst>
    <p:sldId id="256" r:id="rId2"/>
    <p:sldId id="314" r:id="rId3"/>
    <p:sldId id="315" r:id="rId4"/>
    <p:sldId id="316" r:id="rId5"/>
    <p:sldId id="317" r:id="rId6"/>
    <p:sldId id="313" r:id="rId7"/>
    <p:sldId id="257" r:id="rId8"/>
    <p:sldId id="258" r:id="rId9"/>
    <p:sldId id="276" r:id="rId10"/>
    <p:sldId id="277" r:id="rId11"/>
    <p:sldId id="273" r:id="rId12"/>
    <p:sldId id="259" r:id="rId13"/>
    <p:sldId id="299" r:id="rId14"/>
    <p:sldId id="300" r:id="rId15"/>
    <p:sldId id="296" r:id="rId16"/>
    <p:sldId id="286" r:id="rId17"/>
    <p:sldId id="278" r:id="rId18"/>
    <p:sldId id="298" r:id="rId19"/>
    <p:sldId id="260" r:id="rId20"/>
    <p:sldId id="282" r:id="rId21"/>
    <p:sldId id="303" r:id="rId22"/>
    <p:sldId id="295" r:id="rId23"/>
    <p:sldId id="304" r:id="rId24"/>
    <p:sldId id="301" r:id="rId25"/>
    <p:sldId id="284" r:id="rId26"/>
    <p:sldId id="288" r:id="rId27"/>
    <p:sldId id="279" r:id="rId28"/>
    <p:sldId id="263" r:id="rId29"/>
    <p:sldId id="261" r:id="rId30"/>
    <p:sldId id="306" r:id="rId31"/>
    <p:sldId id="308" r:id="rId32"/>
    <p:sldId id="307" r:id="rId33"/>
    <p:sldId id="280" r:id="rId34"/>
    <p:sldId id="305" r:id="rId35"/>
    <p:sldId id="271" r:id="rId36"/>
    <p:sldId id="318" r:id="rId37"/>
    <p:sldId id="274" r:id="rId38"/>
    <p:sldId id="272" r:id="rId39"/>
  </p:sldIdLst>
  <p:sldSz cx="9144000" cy="5143500" type="screen16x9"/>
  <p:notesSz cx="6858000" cy="9144000"/>
  <p:embeddedFontLst>
    <p:embeddedFont>
      <p:font typeface="Raleway Light" panose="020B0604020202020204" charset="0"/>
      <p:regular r:id="rId42"/>
      <p:bold r:id="rId43"/>
      <p:italic r:id="rId44"/>
      <p:boldItalic r:id="rId45"/>
    </p:embeddedFont>
    <p:embeddedFont>
      <p:font typeface="Raleway ExtraBold" panose="020B0604020202020204" charset="0"/>
      <p:bold r:id="rId46"/>
      <p:boldItalic r:id="rId47"/>
    </p:embeddedFont>
    <p:embeddedFont>
      <p:font typeface="Raleway" panose="020B0604020202020204" charset="0"/>
      <p:regular r:id="rId48"/>
      <p:bold r:id="rId49"/>
      <p:italic r:id="rId50"/>
      <p:boldItalic r:id="rId51"/>
    </p:embeddedFont>
    <p:embeddedFont>
      <p:font typeface="Raleway SemiBold" panose="020B0604020202020204" charset="0"/>
      <p:regular r:id="rId52"/>
      <p:bold r:id="rId53"/>
      <p:italic r:id="rId54"/>
      <p:boldItalic r:id="rId55"/>
    </p:embeddedFont>
    <p:embeddedFont>
      <p:font typeface="Merriweather Sans" panose="00000500000000000000" pitchFamily="2" charset="0"/>
      <p:regular r:id="rId56"/>
    </p:embeddedFont>
    <p:embeddedFont>
      <p:font typeface="Raleway Medium" panose="020B0604020202020204" charset="0"/>
      <p:regular r:id="rId57"/>
      <p:bold r:id="rId58"/>
      <p:italic r:id="rId59"/>
      <p:boldItalic r:id="rId60"/>
    </p:embeddedFont>
    <p:embeddedFont>
      <p:font typeface="Cambria Math" panose="02040503050406030204" pitchFamily="18"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6959" autoAdjust="0"/>
  </p:normalViewPr>
  <p:slideViewPr>
    <p:cSldViewPr snapToGrid="0">
      <p:cViewPr>
        <p:scale>
          <a:sx n="150" d="100"/>
          <a:sy n="150" d="100"/>
        </p:scale>
        <p:origin x="45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13/05/2018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2448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5687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814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547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824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97375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13/05/2018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soat.fr/presentons/references-clients"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et </a:t>
            </a:r>
            <a:r>
              <a:rPr lang="fr-FR" sz="6000" b="1" dirty="0" err="1"/>
              <a:t>BigData</a:t>
            </a:r>
            <a:br>
              <a:rPr lang="fr-FR" b="1" dirty="0"/>
            </a:br>
            <a:r>
              <a:rPr lang="fr-FR" sz="4000" b="1" dirty="0"/>
              <a:t>Un duo </a:t>
            </a:r>
            <a:r>
              <a:rPr lang="fr-FR" sz="4000" b="1" dirty="0">
                <a:solidFill>
                  <a:srgbClr val="FFFF00"/>
                </a:solidFill>
              </a:rPr>
              <a:t>d’enfer</a:t>
            </a:r>
            <a:r>
              <a:rPr lang="fr-FR" sz="4000" b="1" dirty="0">
                <a:solidFill>
                  <a:schemeClr val="bg1"/>
                </a:solidFill>
              </a:rPr>
              <a:t> ?</a:t>
            </a:r>
            <a:br>
              <a:rPr lang="fr-FR" sz="4000" b="1" dirty="0"/>
            </a:br>
            <a:endParaRPr sz="4000" b="0" i="0" u="none" strike="noStrike" cap="none" dirty="0">
              <a:solidFill>
                <a:schemeClr val="lt1"/>
              </a:solidFill>
              <a:latin typeface="Raleway Light"/>
              <a:ea typeface="Raleway Light"/>
              <a:cs typeface="Raleway Light"/>
              <a:sym typeface="Raleway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1923652" y="1503546"/>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8"/>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9"/>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8"/>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0"/>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0"/>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11"/>
          <a:stretch>
            <a:fillRect/>
          </a:stretch>
        </p:blipFill>
        <p:spPr>
          <a:xfrm>
            <a:off x="1740314" y="2618193"/>
            <a:ext cx="433377" cy="433377"/>
          </a:xfrm>
          <a:prstGeom prst="rect">
            <a:avLst/>
          </a:prstGeom>
        </p:spPr>
      </p:pic>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11"/>
          <a:stretch>
            <a:fillRect/>
          </a:stretch>
        </p:blipFill>
        <p:spPr>
          <a:xfrm>
            <a:off x="6255754" y="3926115"/>
            <a:ext cx="433377" cy="433377"/>
          </a:xfrm>
          <a:prstGeom prst="rect">
            <a:avLst/>
          </a:prstGeom>
        </p:spPr>
      </p:pic>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a:stCxn id="48" idx="4"/>
          </p:cNvCxnSpPr>
          <p:nvPr/>
        </p:nvCxnSpPr>
        <p:spPr>
          <a:xfrm>
            <a:off x="1971164" y="2968209"/>
            <a:ext cx="477004" cy="12205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4" y="390508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026916" y="258666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799897"/>
            <a:ext cx="1248682" cy="94724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13893" y="13919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52934" cy="12409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7710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7747577"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L’anonymat / la signature des transactions</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 ?</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collisions ?</a:t>
            </a:r>
          </a:p>
        </p:txBody>
      </p:sp>
      <mc:AlternateContent xmlns:mc="http://schemas.openxmlformats.org/markup-compatibility/2006" xmlns:a14="http://schemas.microsoft.com/office/drawing/2010/main">
        <mc:Choice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xmlns="">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3167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(15/05/2018) : 29,200,582,000,000,000,000 H/S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xmlns="">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u="sng"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33750"/>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26437"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Paul</a:t>
            </a:r>
            <a:endParaRPr dirty="0"/>
          </a:p>
          <a:p>
            <a:pPr marL="0" lvl="0" indent="0">
              <a:spcBef>
                <a:spcPts val="0"/>
              </a:spcBef>
              <a:spcAft>
                <a:spcPts val="0"/>
              </a:spcAft>
              <a:buNone/>
            </a:pPr>
            <a:r>
              <a:rPr lang="en-US" dirty="0"/>
              <a:t>Fasola</a:t>
            </a:r>
            <a:endParaRPr dirty="0"/>
          </a:p>
        </p:txBody>
      </p:sp>
      <p:sp>
        <p:nvSpPr>
          <p:cNvPr id="79" name="Shape 79"/>
          <p:cNvSpPr txBox="1">
            <a:spLocks noGrp="1"/>
          </p:cNvSpPr>
          <p:nvPr>
            <p:ph type="body" idx="2"/>
          </p:nvPr>
        </p:nvSpPr>
        <p:spPr>
          <a:xfrm>
            <a:off x="334963" y="2392363"/>
            <a:ext cx="3925800" cy="1803300"/>
          </a:xfrm>
          <a:prstGeom prst="rect">
            <a:avLst/>
          </a:prstGeom>
        </p:spPr>
        <p:txBody>
          <a:bodyPr spcFirstLastPara="1" wrap="square" lIns="91425" tIns="91425" rIns="91425" bIns="91425" anchor="t" anchorCtr="0">
            <a:noAutofit/>
          </a:bodyPr>
          <a:lstStyle/>
          <a:p>
            <a:pPr marL="457200" lvl="0" indent="-387350" rtl="0">
              <a:spcBef>
                <a:spcPts val="1300"/>
              </a:spcBef>
              <a:spcAft>
                <a:spcPts val="0"/>
              </a:spcAft>
              <a:buClr>
                <a:schemeClr val="lt1"/>
              </a:buClr>
              <a:buSzPts val="2500"/>
              <a:buFont typeface="Raleway Light"/>
              <a:buChar char="★"/>
            </a:pPr>
            <a:r>
              <a:rPr lang="en-US" sz="2500" dirty="0"/>
              <a:t>Microsoft MSP</a:t>
            </a:r>
            <a:endParaRPr sz="2500" dirty="0"/>
          </a:p>
          <a:p>
            <a:pPr marL="457200" lvl="0" indent="-387350" rtl="0">
              <a:spcBef>
                <a:spcPts val="0"/>
              </a:spcBef>
              <a:spcAft>
                <a:spcPts val="0"/>
              </a:spcAft>
              <a:buClr>
                <a:schemeClr val="lt1"/>
              </a:buClr>
              <a:buSzPts val="2500"/>
              <a:buFont typeface="Raleway Light"/>
              <a:buChar char="★"/>
            </a:pPr>
            <a:r>
              <a:rPr lang="en-US" sz="2500" dirty="0"/>
              <a:t>Alternant à SOAT</a:t>
            </a:r>
          </a:p>
          <a:p>
            <a:pPr marL="457200" lvl="0" indent="-387350" rtl="0">
              <a:spcBef>
                <a:spcPts val="0"/>
              </a:spcBef>
              <a:spcAft>
                <a:spcPts val="0"/>
              </a:spcAft>
              <a:buClr>
                <a:schemeClr val="lt1"/>
              </a:buClr>
              <a:buSzPts val="2500"/>
              <a:buFont typeface="Raleway Light"/>
              <a:buChar char="★"/>
            </a:pPr>
            <a:endParaRPr dirty="0"/>
          </a:p>
        </p:txBody>
      </p:sp>
      <p:sp>
        <p:nvSpPr>
          <p:cNvPr id="80" name="Shape 80"/>
          <p:cNvSpPr txBox="1">
            <a:spLocks noGrp="1"/>
          </p:cNvSpPr>
          <p:nvPr>
            <p:ph type="subTitle" idx="3"/>
          </p:nvPr>
        </p:nvSpPr>
        <p:spPr>
          <a:xfrm>
            <a:off x="334975" y="572200"/>
            <a:ext cx="1516200" cy="3204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a:t>ABOUT</a:t>
            </a:r>
            <a:endParaRPr/>
          </a:p>
        </p:txBody>
      </p:sp>
      <p:sp>
        <p:nvSpPr>
          <p:cNvPr id="81" name="Shape 81"/>
          <p:cNvSpPr txBox="1"/>
          <p:nvPr/>
        </p:nvSpPr>
        <p:spPr>
          <a:xfrm>
            <a:off x="5388325" y="102900"/>
            <a:ext cx="3323100" cy="4039800"/>
          </a:xfrm>
          <a:prstGeom prst="rect">
            <a:avLst/>
          </a:prstGeom>
          <a:noFill/>
          <a:ln>
            <a:noFill/>
          </a:ln>
        </p:spPr>
        <p:txBody>
          <a:bodyPr spcFirstLastPara="1" wrap="square" lIns="91425" tIns="91425" rIns="91425" bIns="91425" anchor="t" anchorCtr="0">
            <a:noAutofit/>
          </a:bodyPr>
          <a:lstStyle/>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r>
              <a:rPr lang="en-US" sz="2200" u="sng" dirty="0">
                <a:solidFill>
                  <a:srgbClr val="4B4B4B"/>
                </a:solidFill>
                <a:latin typeface="Raleway Light"/>
                <a:ea typeface="Raleway Light"/>
                <a:cs typeface="Raleway Light"/>
                <a:sym typeface="Raleway Light"/>
              </a:rPr>
              <a:t>@</a:t>
            </a:r>
            <a:r>
              <a:rPr lang="en-US" sz="2200" u="sng" dirty="0" err="1">
                <a:solidFill>
                  <a:srgbClr val="4B4B4B"/>
                </a:solidFill>
                <a:latin typeface="Raleway Light"/>
                <a:ea typeface="Raleway Light"/>
                <a:cs typeface="Raleway Light"/>
                <a:sym typeface="Raleway Light"/>
              </a:rPr>
              <a:t>paulfasola</a:t>
            </a: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r>
              <a:rPr lang="en-US" sz="1800" u="sng" dirty="0">
                <a:solidFill>
                  <a:srgbClr val="4B4B4B"/>
                </a:solidFill>
                <a:latin typeface="Raleway Light"/>
                <a:ea typeface="Raleway Light"/>
                <a:cs typeface="Raleway Light"/>
                <a:sym typeface="Raleway Light"/>
              </a:rPr>
              <a:t>linkedin.com/in/</a:t>
            </a:r>
            <a:r>
              <a:rPr lang="en-US" sz="1800" u="sng" dirty="0" err="1">
                <a:solidFill>
                  <a:srgbClr val="4B4B4B"/>
                </a:solidFill>
                <a:latin typeface="Raleway Light"/>
                <a:ea typeface="Raleway Light"/>
                <a:cs typeface="Raleway Light"/>
                <a:sym typeface="Raleway Light"/>
              </a:rPr>
              <a:t>paulfasola</a:t>
            </a:r>
            <a:endParaRPr sz="1800" dirty="0">
              <a:solidFill>
                <a:srgbClr val="000000"/>
              </a:solidFill>
              <a:latin typeface="Raleway Medium"/>
              <a:ea typeface="Raleway Medium"/>
              <a:cs typeface="Raleway Medium"/>
              <a:sym typeface="Raleway Medium"/>
            </a:endParaRPr>
          </a:p>
        </p:txBody>
      </p:sp>
      <p:pic>
        <p:nvPicPr>
          <p:cNvPr id="82" name="Shape 82"/>
          <p:cNvPicPr preferRelativeResize="0"/>
          <p:nvPr/>
        </p:nvPicPr>
        <p:blipFill>
          <a:blip r:embed="rId3">
            <a:alphaModFix/>
          </a:blip>
          <a:stretch>
            <a:fillRect/>
          </a:stretch>
        </p:blipFill>
        <p:spPr>
          <a:xfrm>
            <a:off x="4918274" y="1407951"/>
            <a:ext cx="393850" cy="320351"/>
          </a:xfrm>
          <a:prstGeom prst="rect">
            <a:avLst/>
          </a:prstGeom>
          <a:noFill/>
          <a:ln>
            <a:noFill/>
          </a:ln>
        </p:spPr>
      </p:pic>
      <p:pic>
        <p:nvPicPr>
          <p:cNvPr id="83" name="Shape 83"/>
          <p:cNvPicPr preferRelativeResize="0"/>
          <p:nvPr/>
        </p:nvPicPr>
        <p:blipFill>
          <a:blip r:embed="rId4">
            <a:alphaModFix/>
          </a:blip>
          <a:stretch>
            <a:fillRect/>
          </a:stretch>
        </p:blipFill>
        <p:spPr>
          <a:xfrm>
            <a:off x="4918274" y="2651434"/>
            <a:ext cx="393850" cy="393850"/>
          </a:xfrm>
          <a:prstGeom prst="rect">
            <a:avLst/>
          </a:prstGeom>
          <a:noFill/>
          <a:ln>
            <a:noFill/>
          </a:ln>
        </p:spPr>
      </p:pic>
    </p:spTree>
    <p:extLst>
      <p:ext uri="{BB962C8B-B14F-4D97-AF65-F5344CB8AC3E}">
        <p14:creationId xmlns:p14="http://schemas.microsoft.com/office/powerpoint/2010/main" val="685271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830378" y="2902775"/>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830378" y="1476964"/>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830378" y="1661202"/>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830378" y="1854804"/>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2910816" y="4052322"/>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3175869"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547218" cy="1046440"/>
          </a:xfrm>
          <a:prstGeom prst="rect">
            <a:avLst/>
          </a:prstGeom>
          <a:noFill/>
        </p:spPr>
        <p:txBody>
          <a:bodyPr wrap="none" rtlCol="0">
            <a:spAutoFit/>
          </a:bodyPr>
          <a:lstStyle/>
          <a:p>
            <a:r>
              <a:rPr lang="fr-FR" dirty="0"/>
              <a:t>Transactions </a:t>
            </a:r>
            <a:r>
              <a:rPr lang="fr-FR" dirty="0" err="1"/>
              <a:t>vér</a:t>
            </a:r>
            <a:endParaRPr lang="fr-FR" dirty="0"/>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 …</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a:t>
            </a:r>
            <a:endParaRPr lang="fr-FR" sz="1800" i="1" dirty="0">
              <a:solidFill>
                <a:schemeClr val="accent2">
                  <a:lumMod val="40000"/>
                  <a:lumOff val="60000"/>
                </a:schemeClr>
              </a:solidFill>
            </a:endParaRP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544012" cy="369332"/>
          </a:xfrm>
          <a:prstGeom prst="rect">
            <a:avLst/>
          </a:prstGeom>
          <a:noFill/>
        </p:spPr>
        <p:txBody>
          <a:bodyPr wrap="none" rtlCol="0">
            <a:spAutoFit/>
          </a:bodyPr>
          <a:lstStyle/>
          <a:p>
            <a:r>
              <a:rPr lang="fr-FR" sz="1800" dirty="0">
                <a:solidFill>
                  <a:schemeClr val="accent2">
                    <a:lumMod val="40000"/>
                    <a:lumOff val="60000"/>
                  </a:schemeClr>
                </a:solidFill>
              </a:rPr>
              <a:t>CHARGE UT</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1476686" cy="307777"/>
          </a:xfrm>
          <a:prstGeom prst="rect">
            <a:avLst/>
          </a:prstGeom>
        </p:spPr>
        <p:txBody>
          <a:bodyPr wrap="none">
            <a:spAutoFit/>
          </a:bodyPr>
          <a:lstStyle/>
          <a:p>
            <a:r>
              <a:rPr lang="fr-FR" dirty="0"/>
              <a:t>Transaction de r</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a:t>
            </a:r>
            <a:endParaRPr lang="fr-FR" sz="1800" i="1" dirty="0">
              <a:solidFill>
                <a:schemeClr val="accent2">
                  <a:lumMod val="40000"/>
                  <a:lumOff val="60000"/>
                </a:schemeClr>
              </a:solidFill>
            </a:endParaRP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squar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748350" y="33557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785420" y="24354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On cherche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785420" y="38576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932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14345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1933507"/>
            <a:ext cx="811136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 mais plus faibles sont les chances de trouver un bloc</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958500" y="1472094"/>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Hash(Hash(nonce || hash(a-1) || </a:t>
            </a:r>
            <a:r>
              <a:rPr lang="fr-FR" sz="2400" dirty="0" err="1"/>
              <a:t>mrkl</a:t>
            </a:r>
            <a:r>
              <a:rPr lang="fr-FR" sz="2400" dirty="0"/>
              <a:t>(</a:t>
            </a:r>
            <a:r>
              <a:rPr lang="fr-FR" sz="2400" dirty="0" err="1"/>
              <a:t>tx</a:t>
            </a:r>
            <a:r>
              <a:rPr lang="fr-FR" sz="2400" dirty="0"/>
              <a:t>)  ||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a:t>
            </a:r>
          </a:p>
        </p:txBody>
      </p:sp>
    </p:spTree>
    <p:extLst>
      <p:ext uri="{BB962C8B-B14F-4D97-AF65-F5344CB8AC3E}">
        <p14:creationId xmlns:p14="http://schemas.microsoft.com/office/powerpoint/2010/main" val="21984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641522" cy="307777"/>
          </a:xfrm>
          <a:prstGeom prst="rect">
            <a:avLst/>
          </a:prstGeom>
          <a:noFill/>
        </p:spPr>
        <p:txBody>
          <a:bodyPr wrap="none" rtlCol="0">
            <a:spAutoFit/>
          </a:bodyPr>
          <a:lstStyle/>
          <a:p>
            <a:r>
              <a:rPr lang="fr-FR" dirty="0"/>
              <a:t>Fork !</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268498" y="3138364"/>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641522" cy="307777"/>
          </a:xfrm>
          <a:prstGeom prst="rect">
            <a:avLst/>
          </a:prstGeom>
          <a:noFill/>
        </p:spPr>
        <p:txBody>
          <a:bodyPr wrap="none" rtlCol="0">
            <a:spAutoFit/>
          </a:bodyPr>
          <a:lstStyle/>
          <a:p>
            <a:r>
              <a:rPr lang="fr-FR" dirty="0"/>
              <a:t>Fork !</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132688"/>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235" y="4056670"/>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45" y="2016076"/>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2800" dirty="0"/>
              <a:t>La blockchain</a:t>
            </a:r>
            <a:br>
              <a:rPr lang="fr-FR" sz="2800" dirty="0"/>
            </a:b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dirty="0"/>
              <a:t>Qui </a:t>
            </a:r>
            <a:r>
              <a:rPr lang="en-US" sz="3600" dirty="0" err="1"/>
              <a:t>sommes</a:t>
            </a:r>
            <a:r>
              <a:rPr lang="en-US" sz="3600" dirty="0"/>
              <a:t>-nous ?</a:t>
            </a:r>
            <a:endParaRPr sz="3600" dirty="0"/>
          </a:p>
        </p:txBody>
      </p:sp>
      <p:sp>
        <p:nvSpPr>
          <p:cNvPr id="89" name="Shape 89"/>
          <p:cNvSpPr txBox="1">
            <a:spLocks noGrp="1"/>
          </p:cNvSpPr>
          <p:nvPr>
            <p:ph type="body" idx="1"/>
          </p:nvPr>
        </p:nvSpPr>
        <p:spPr>
          <a:xfrm>
            <a:off x="4883150" y="246063"/>
            <a:ext cx="3932100" cy="40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endParaRPr/>
          </a:p>
        </p:txBody>
      </p:sp>
      <p:sp>
        <p:nvSpPr>
          <p:cNvPr id="90" name="Shape 90"/>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rtl="0">
              <a:spcBef>
                <a:spcPts val="1000"/>
              </a:spcBef>
              <a:spcAft>
                <a:spcPts val="0"/>
              </a:spcAft>
              <a:buNone/>
            </a:pPr>
            <a:r>
              <a:rPr lang="en-US"/>
              <a:t>SOAT</a:t>
            </a:r>
            <a:endParaRPr/>
          </a:p>
        </p:txBody>
      </p:sp>
      <p:pic>
        <p:nvPicPr>
          <p:cNvPr id="91" name="Shape 91"/>
          <p:cNvPicPr preferRelativeResize="0"/>
          <p:nvPr/>
        </p:nvPicPr>
        <p:blipFill rotWithShape="1">
          <a:blip r:embed="rId3">
            <a:alphaModFix/>
          </a:blip>
          <a:srcRect l="7236" r="7227"/>
          <a:stretch/>
        </p:blipFill>
        <p:spPr>
          <a:xfrm>
            <a:off x="4549925" y="-1150"/>
            <a:ext cx="4608000" cy="4579250"/>
          </a:xfrm>
          <a:prstGeom prst="rect">
            <a:avLst/>
          </a:prstGeom>
          <a:noFill/>
          <a:ln>
            <a:noFill/>
          </a:ln>
        </p:spPr>
      </p:pic>
      <p:sp>
        <p:nvSpPr>
          <p:cNvPr id="92" name="Shape 92"/>
          <p:cNvSpPr txBox="1"/>
          <p:nvPr/>
        </p:nvSpPr>
        <p:spPr>
          <a:xfrm>
            <a:off x="4830125" y="291475"/>
            <a:ext cx="4047600" cy="3726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Depuis </a:t>
            </a:r>
            <a:r>
              <a:rPr lang="en-US" sz="2000">
                <a:solidFill>
                  <a:schemeClr val="accent1"/>
                </a:solidFill>
                <a:latin typeface="Raleway ExtraBold"/>
                <a:ea typeface="Raleway ExtraBold"/>
                <a:cs typeface="Raleway ExtraBold"/>
                <a:sym typeface="Raleway ExtraBold"/>
              </a:rPr>
              <a:t>plus de 15 ans</a:t>
            </a:r>
            <a:r>
              <a:rPr lang="en-US" sz="2000">
                <a:solidFill>
                  <a:schemeClr val="lt1"/>
                </a:solidFill>
                <a:latin typeface="Raleway SemiBold"/>
                <a:ea typeface="Raleway SemiBold"/>
                <a:cs typeface="Raleway SemiBold"/>
                <a:sym typeface="Raleway SemiBold"/>
              </a:rPr>
              <a:t>,</a:t>
            </a:r>
            <a:endParaRPr sz="2000">
              <a:solidFill>
                <a:schemeClr val="l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SOAT, Cabinet de </a:t>
            </a:r>
            <a:r>
              <a:rPr lang="en-US" sz="2000">
                <a:solidFill>
                  <a:schemeClr val="accent1"/>
                </a:solidFill>
                <a:latin typeface="Raleway ExtraBold"/>
                <a:ea typeface="Raleway ExtraBold"/>
                <a:cs typeface="Raleway ExtraBold"/>
                <a:sym typeface="Raleway ExtraBold"/>
              </a:rPr>
              <a:t>conseil IT</a:t>
            </a:r>
            <a:r>
              <a:rPr lang="en-US" sz="2000">
                <a:solidFill>
                  <a:schemeClr val="lt1"/>
                </a:solidFill>
                <a:latin typeface="Raleway SemiBold"/>
                <a:ea typeface="Raleway SemiBold"/>
                <a:cs typeface="Raleway SemiBold"/>
                <a:sym typeface="Raleway SemiBold"/>
              </a:rPr>
              <a:t> et </a:t>
            </a:r>
            <a:r>
              <a:rPr lang="en-US" sz="2000">
                <a:solidFill>
                  <a:schemeClr val="accent1"/>
                </a:solidFill>
                <a:latin typeface="Raleway ExtraBold"/>
                <a:ea typeface="Raleway ExtraBold"/>
                <a:cs typeface="Raleway ExtraBold"/>
                <a:sym typeface="Raleway ExtraBold"/>
              </a:rPr>
              <a:t>Agilité</a:t>
            </a:r>
            <a:r>
              <a:rPr lang="en-US" sz="2000">
                <a:solidFill>
                  <a:schemeClr val="lt1"/>
                </a:solidFill>
                <a:latin typeface="Raleway SemiBold"/>
                <a:ea typeface="Raleway SemiBold"/>
                <a:cs typeface="Raleway SemiBold"/>
                <a:sym typeface="Raleway SemiBold"/>
              </a:rPr>
              <a:t>, réunit </a:t>
            </a:r>
            <a:endParaRPr sz="2000">
              <a:solidFill>
                <a:schemeClr val="dk1"/>
              </a:solidFill>
              <a:latin typeface="Raleway Medium"/>
              <a:ea typeface="Raleway Medium"/>
              <a:cs typeface="Raleway Medium"/>
              <a:sym typeface="Raleway Medium"/>
            </a:endParaRPr>
          </a:p>
          <a:p>
            <a:pPr marL="0" lvl="0" indent="0" rtl="0">
              <a:spcBef>
                <a:spcPts val="1300"/>
              </a:spcBef>
              <a:spcAft>
                <a:spcPts val="0"/>
              </a:spcAft>
              <a:buClr>
                <a:schemeClr val="dk1"/>
              </a:buClr>
              <a:buSzPts val="1100"/>
              <a:buFont typeface="Arial"/>
              <a:buNone/>
            </a:pPr>
            <a:r>
              <a:rPr lang="en-US" sz="2000">
                <a:solidFill>
                  <a:schemeClr val="accent1"/>
                </a:solidFill>
                <a:latin typeface="Raleway ExtraBold"/>
                <a:ea typeface="Raleway ExtraBold"/>
                <a:cs typeface="Raleway ExtraBold"/>
                <a:sym typeface="Raleway ExtraBold"/>
              </a:rPr>
              <a:t>une équipe de 360 </a:t>
            </a:r>
            <a:r>
              <a:rPr lang="en-US" sz="2000">
                <a:solidFill>
                  <a:schemeClr val="lt1"/>
                </a:solidFill>
                <a:latin typeface="Raleway SemiBold"/>
                <a:ea typeface="Raleway SemiBold"/>
                <a:cs typeface="Raleway SemiBold"/>
                <a:sym typeface="Raleway SemiBold"/>
              </a:rPr>
              <a:t>collaborateurs de </a:t>
            </a:r>
            <a:r>
              <a:rPr lang="en-US" sz="2000">
                <a:solidFill>
                  <a:schemeClr val="accent1"/>
                </a:solidFill>
                <a:latin typeface="Raleway ExtraBold"/>
                <a:ea typeface="Raleway ExtraBold"/>
                <a:cs typeface="Raleway ExtraBold"/>
                <a:sym typeface="Raleway ExtraBold"/>
              </a:rPr>
              <a:t>talent</a:t>
            </a:r>
            <a:r>
              <a:rPr lang="en-US" sz="2000">
                <a:solidFill>
                  <a:schemeClr val="accent1"/>
                </a:solidFill>
                <a:latin typeface="Raleway SemiBold"/>
                <a:ea typeface="Raleway SemiBold"/>
                <a:cs typeface="Raleway SemiBold"/>
                <a:sym typeface="Raleway SemiBold"/>
              </a:rPr>
              <a:t> </a:t>
            </a:r>
            <a:endParaRPr sz="2000">
              <a:solidFill>
                <a:schemeClr val="accen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qui </a:t>
            </a:r>
            <a:r>
              <a:rPr lang="en-US" sz="2000">
                <a:solidFill>
                  <a:schemeClr val="accent1"/>
                </a:solidFill>
                <a:latin typeface="Raleway ExtraBold"/>
                <a:ea typeface="Raleway ExtraBold"/>
                <a:cs typeface="Raleway ExtraBold"/>
                <a:sym typeface="Raleway ExtraBold"/>
              </a:rPr>
              <a:t>s’adaptent chaque jour</a:t>
            </a:r>
            <a:r>
              <a:rPr lang="en-US" sz="2000">
                <a:solidFill>
                  <a:schemeClr val="lt1"/>
                </a:solidFill>
                <a:latin typeface="Raleway SemiBold"/>
                <a:ea typeface="Raleway SemiBold"/>
                <a:cs typeface="Raleway SemiBold"/>
                <a:sym typeface="Raleway SemiBold"/>
              </a:rPr>
              <a:t> aux problématiques de nos clients par du </a:t>
            </a:r>
            <a:r>
              <a:rPr lang="en-US" sz="2000">
                <a:solidFill>
                  <a:schemeClr val="accent1"/>
                </a:solidFill>
                <a:latin typeface="Raleway ExtraBold"/>
                <a:ea typeface="Raleway ExtraBold"/>
                <a:cs typeface="Raleway ExtraBold"/>
                <a:sym typeface="Raleway ExtraBold"/>
              </a:rPr>
              <a:t>conseil,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développement,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coaching</a:t>
            </a:r>
            <a:r>
              <a:rPr lang="en-US" sz="2000">
                <a:solidFill>
                  <a:schemeClr val="dk1"/>
                </a:solidFill>
                <a:latin typeface="Raleway SemiBold"/>
                <a:ea typeface="Raleway SemiBold"/>
                <a:cs typeface="Raleway SemiBold"/>
                <a:sym typeface="Raleway SemiBold"/>
              </a:rPr>
              <a:t> </a:t>
            </a:r>
            <a:r>
              <a:rPr lang="en-US" sz="2000">
                <a:solidFill>
                  <a:schemeClr val="lt1"/>
                </a:solidFill>
                <a:latin typeface="Raleway SemiBold"/>
                <a:ea typeface="Raleway SemiBold"/>
                <a:cs typeface="Raleway SemiBold"/>
                <a:sym typeface="Raleway SemiBold"/>
              </a:rPr>
              <a:t>et </a:t>
            </a:r>
            <a:r>
              <a:rPr lang="en-US" sz="2000">
                <a:solidFill>
                  <a:schemeClr val="accent1"/>
                </a:solidFill>
                <a:latin typeface="Raleway ExtraBold"/>
                <a:ea typeface="Raleway ExtraBold"/>
                <a:cs typeface="Raleway ExtraBold"/>
                <a:sym typeface="Raleway ExtraBold"/>
              </a:rPr>
              <a:t>des formations.</a:t>
            </a:r>
            <a:endParaRPr sz="2000">
              <a:solidFill>
                <a:schemeClr val="dk1"/>
              </a:solidFill>
            </a:endParaRPr>
          </a:p>
          <a:p>
            <a:pPr marL="0" lvl="0" indent="0" rtl="0">
              <a:spcBef>
                <a:spcPts val="1000"/>
              </a:spcBef>
              <a:spcAft>
                <a:spcPts val="0"/>
              </a:spcAft>
              <a:buNone/>
            </a:pPr>
            <a:endParaRPr sz="2000">
              <a:solidFill>
                <a:schemeClr val="lt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59487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a:xfrm>
            <a:off x="479250" y="313600"/>
            <a:ext cx="8185500" cy="501900"/>
          </a:xfrm>
        </p:spPr>
        <p:txBody>
          <a:bodyPr/>
          <a:lstStyle/>
          <a:p>
            <a:r>
              <a:rPr lang="fr-FR" dirty="0"/>
              <a:t>Blockchain + </a:t>
            </a:r>
            <a:r>
              <a:rPr lang="fr-FR" dirty="0" err="1"/>
              <a:t>BigData</a:t>
            </a:r>
            <a:r>
              <a:rPr lang="fr-FR" dirty="0"/>
              <a:t> = ?</a:t>
            </a:r>
          </a:p>
        </p:txBody>
      </p:sp>
      <p:sp>
        <p:nvSpPr>
          <p:cNvPr id="5" name="Shape 88">
            <a:extLst>
              <a:ext uri="{FF2B5EF4-FFF2-40B4-BE49-F238E27FC236}">
                <a16:creationId xmlns:a16="http://schemas.microsoft.com/office/drawing/2014/main" id="{361DEB20-FF3C-4009-BD2A-1104011835C1}"/>
              </a:ext>
            </a:extLst>
          </p:cNvPr>
          <p:cNvSpPr txBox="1">
            <a:spLocks/>
          </p:cNvSpPr>
          <p:nvPr/>
        </p:nvSpPr>
        <p:spPr>
          <a:xfrm>
            <a:off x="479250" y="14373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Provenance des données</a:t>
            </a:r>
          </a:p>
        </p:txBody>
      </p:sp>
      <p:sp>
        <p:nvSpPr>
          <p:cNvPr id="6" name="Shape 88">
            <a:extLst>
              <a:ext uri="{FF2B5EF4-FFF2-40B4-BE49-F238E27FC236}">
                <a16:creationId xmlns:a16="http://schemas.microsoft.com/office/drawing/2014/main" id="{68088D07-8306-463F-91EA-6031CFCCE091}"/>
              </a:ext>
            </a:extLst>
          </p:cNvPr>
          <p:cNvSpPr txBox="1">
            <a:spLocks/>
          </p:cNvSpPr>
          <p:nvPr/>
        </p:nvSpPr>
        <p:spPr>
          <a:xfrm>
            <a:off x="479250" y="19711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Transparence</a:t>
            </a:r>
          </a:p>
        </p:txBody>
      </p:sp>
      <p:sp>
        <p:nvSpPr>
          <p:cNvPr id="7" name="Shape 88">
            <a:extLst>
              <a:ext uri="{FF2B5EF4-FFF2-40B4-BE49-F238E27FC236}">
                <a16:creationId xmlns:a16="http://schemas.microsoft.com/office/drawing/2014/main" id="{6747AD9C-D7D3-4C9F-9B3C-E4407DB043D4}"/>
              </a:ext>
            </a:extLst>
          </p:cNvPr>
          <p:cNvSpPr txBox="1">
            <a:spLocks/>
          </p:cNvSpPr>
          <p:nvPr/>
        </p:nvSpPr>
        <p:spPr>
          <a:xfrm>
            <a:off x="479250" y="25049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Contrôle d’accès détaillé</a:t>
            </a:r>
          </a:p>
        </p:txBody>
      </p:sp>
      <p:sp>
        <p:nvSpPr>
          <p:cNvPr id="8" name="Shape 88">
            <a:extLst>
              <a:ext uri="{FF2B5EF4-FFF2-40B4-BE49-F238E27FC236}">
                <a16:creationId xmlns:a16="http://schemas.microsoft.com/office/drawing/2014/main" id="{2468AB65-628A-446D-AD08-05B5882A9C2D}"/>
              </a:ext>
            </a:extLst>
          </p:cNvPr>
          <p:cNvSpPr txBox="1">
            <a:spLocks/>
          </p:cNvSpPr>
          <p:nvPr/>
        </p:nvSpPr>
        <p:spPr>
          <a:xfrm>
            <a:off x="479250" y="3038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Propriété des données</a:t>
            </a:r>
          </a:p>
        </p:txBody>
      </p:sp>
      <p:sp>
        <p:nvSpPr>
          <p:cNvPr id="10" name="Shape 88">
            <a:extLst>
              <a:ext uri="{FF2B5EF4-FFF2-40B4-BE49-F238E27FC236}">
                <a16:creationId xmlns:a16="http://schemas.microsoft.com/office/drawing/2014/main" id="{19FC178C-A401-44A2-81CE-EBA882425A8F}"/>
              </a:ext>
            </a:extLst>
          </p:cNvPr>
          <p:cNvSpPr txBox="1">
            <a:spLocks/>
          </p:cNvSpPr>
          <p:nvPr/>
        </p:nvSpPr>
        <p:spPr>
          <a:xfrm>
            <a:off x="5178250" y="2072850"/>
            <a:ext cx="3400600" cy="9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b="1" dirty="0">
                <a:solidFill>
                  <a:schemeClr val="accent2"/>
                </a:solidFill>
              </a:rPr>
              <a:t>Confiance dans les données à exploiter</a:t>
            </a:r>
          </a:p>
        </p:txBody>
      </p:sp>
      <p:sp>
        <p:nvSpPr>
          <p:cNvPr id="13" name="Accolade fermante 12">
            <a:extLst>
              <a:ext uri="{FF2B5EF4-FFF2-40B4-BE49-F238E27FC236}">
                <a16:creationId xmlns:a16="http://schemas.microsoft.com/office/drawing/2014/main" id="{82E77DCD-0C7C-429C-9F3D-0469782A0C64}"/>
              </a:ext>
            </a:extLst>
          </p:cNvPr>
          <p:cNvSpPr/>
          <p:nvPr/>
        </p:nvSpPr>
        <p:spPr>
          <a:xfrm>
            <a:off x="4406900" y="1515925"/>
            <a:ext cx="412750" cy="2111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73952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r>
              <a:rPr lang="fr-FR" dirty="0"/>
              <a:t>Cas pratiques</a:t>
            </a:r>
          </a:p>
        </p:txBody>
      </p:sp>
      <p:pic>
        <p:nvPicPr>
          <p:cNvPr id="1034" name="Picture 10" descr="RÃ©sultat de recherche d'images pour &quot;facebook&quot;">
            <a:extLst>
              <a:ext uri="{FF2B5EF4-FFF2-40B4-BE49-F238E27FC236}">
                <a16:creationId xmlns:a16="http://schemas.microsoft.com/office/drawing/2014/main" id="{EEBDDE16-BCF7-4778-8D9B-C7B616E3E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227" y="8155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Ã©sultat de recherche d'images pour &quot;renault logo&quot;">
            <a:extLst>
              <a:ext uri="{FF2B5EF4-FFF2-40B4-BE49-F238E27FC236}">
                <a16:creationId xmlns:a16="http://schemas.microsoft.com/office/drawing/2014/main" id="{92ADB033-5F0B-400A-A5ED-701D7705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038" y="1229836"/>
            <a:ext cx="1873250" cy="140493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Ã©sultat de recherche d'images pour &quot;ap hp&quot;">
            <a:extLst>
              <a:ext uri="{FF2B5EF4-FFF2-40B4-BE49-F238E27FC236}">
                <a16:creationId xmlns:a16="http://schemas.microsoft.com/office/drawing/2014/main" id="{9498D643-D71F-4C33-A75B-D46F2ADC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50" y="2772093"/>
            <a:ext cx="3138114" cy="16414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Ã©sultat de recherche d'images pour &quot;banque de france&quot;">
            <a:extLst>
              <a:ext uri="{FF2B5EF4-FFF2-40B4-BE49-F238E27FC236}">
                <a16:creationId xmlns:a16="http://schemas.microsoft.com/office/drawing/2014/main" id="{08B24205-B65D-41C3-8A6D-36796C6B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2968257"/>
            <a:ext cx="3041650" cy="144531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198336E4-CBDB-462B-96C5-B6B69DC2D45A}"/>
              </a:ext>
            </a:extLst>
          </p:cNvPr>
          <p:cNvPicPr>
            <a:picLocks noChangeAspect="1"/>
          </p:cNvPicPr>
          <p:nvPr/>
        </p:nvPicPr>
        <p:blipFill>
          <a:blip r:embed="rId6"/>
          <a:stretch>
            <a:fillRect/>
          </a:stretch>
        </p:blipFill>
        <p:spPr>
          <a:xfrm>
            <a:off x="1196622" y="1182687"/>
            <a:ext cx="1638477" cy="1638477"/>
          </a:xfrm>
          <a:prstGeom prst="rect">
            <a:avLst/>
          </a:prstGeom>
        </p:spPr>
      </p:pic>
    </p:spTree>
    <p:extLst>
      <p:ext uri="{BB962C8B-B14F-4D97-AF65-F5344CB8AC3E}">
        <p14:creationId xmlns:p14="http://schemas.microsoft.com/office/powerpoint/2010/main" val="403702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r>
              <a:rPr lang="fr-FR" dirty="0"/>
              <a:t>Quid des données sensibles ?</a:t>
            </a:r>
          </a:p>
        </p:txBody>
      </p:sp>
      <p:sp>
        <p:nvSpPr>
          <p:cNvPr id="3" name="Shape 88">
            <a:extLst>
              <a:ext uri="{FF2B5EF4-FFF2-40B4-BE49-F238E27FC236}">
                <a16:creationId xmlns:a16="http://schemas.microsoft.com/office/drawing/2014/main" id="{DEFE06C4-3817-4063-9C86-036B6E3B415B}"/>
              </a:ext>
            </a:extLst>
          </p:cNvPr>
          <p:cNvSpPr txBox="1">
            <a:spLocks/>
          </p:cNvSpPr>
          <p:nvPr/>
        </p:nvSpPr>
        <p:spPr>
          <a:xfrm>
            <a:off x="479250" y="143735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Garder le tout en clair</a:t>
            </a:r>
          </a:p>
        </p:txBody>
      </p:sp>
      <p:sp>
        <p:nvSpPr>
          <p:cNvPr id="5" name="Shape 88">
            <a:extLst>
              <a:ext uri="{FF2B5EF4-FFF2-40B4-BE49-F238E27FC236}">
                <a16:creationId xmlns:a16="http://schemas.microsoft.com/office/drawing/2014/main" id="{B8310A7A-8C41-4619-8B03-5B53584AB72E}"/>
              </a:ext>
            </a:extLst>
          </p:cNvPr>
          <p:cNvSpPr txBox="1">
            <a:spLocks/>
          </p:cNvSpPr>
          <p:nvPr/>
        </p:nvSpPr>
        <p:spPr>
          <a:xfrm>
            <a:off x="4832352" y="143735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encoder</a:t>
            </a:r>
          </a:p>
        </p:txBody>
      </p:sp>
      <p:sp>
        <p:nvSpPr>
          <p:cNvPr id="6" name="Shape 88">
            <a:extLst>
              <a:ext uri="{FF2B5EF4-FFF2-40B4-BE49-F238E27FC236}">
                <a16:creationId xmlns:a16="http://schemas.microsoft.com/office/drawing/2014/main" id="{16B49BBF-60D5-495B-BD26-54F60AF39722}"/>
              </a:ext>
            </a:extLst>
          </p:cNvPr>
          <p:cNvSpPr txBox="1">
            <a:spLocks/>
          </p:cNvSpPr>
          <p:nvPr/>
        </p:nvSpPr>
        <p:spPr>
          <a:xfrm>
            <a:off x="479250" y="1980675"/>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Serveurs centralisés</a:t>
            </a:r>
          </a:p>
        </p:txBody>
      </p:sp>
      <p:sp>
        <p:nvSpPr>
          <p:cNvPr id="8" name="Shape 88">
            <a:extLst>
              <a:ext uri="{FF2B5EF4-FFF2-40B4-BE49-F238E27FC236}">
                <a16:creationId xmlns:a16="http://schemas.microsoft.com/office/drawing/2014/main" id="{AEEBE638-6DE7-4A2F-9534-FC81B036599A}"/>
              </a:ext>
            </a:extLst>
          </p:cNvPr>
          <p:cNvSpPr txBox="1">
            <a:spLocks/>
          </p:cNvSpPr>
          <p:nvPr/>
        </p:nvSpPr>
        <p:spPr>
          <a:xfrm>
            <a:off x="4832350" y="201100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Serveurs décentralisés</a:t>
            </a:r>
          </a:p>
        </p:txBody>
      </p:sp>
      <p:sp>
        <p:nvSpPr>
          <p:cNvPr id="9" name="Shape 88">
            <a:extLst>
              <a:ext uri="{FF2B5EF4-FFF2-40B4-BE49-F238E27FC236}">
                <a16:creationId xmlns:a16="http://schemas.microsoft.com/office/drawing/2014/main" id="{CA471D07-6819-407F-B028-840D16B7EF3C}"/>
              </a:ext>
            </a:extLst>
          </p:cNvPr>
          <p:cNvSpPr txBox="1">
            <a:spLocks/>
          </p:cNvSpPr>
          <p:nvPr/>
        </p:nvSpPr>
        <p:spPr>
          <a:xfrm>
            <a:off x="4832350" y="277300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Pratiques </a:t>
            </a:r>
            <a:r>
              <a:rPr lang="fr-FR" sz="2400" dirty="0" err="1">
                <a:solidFill>
                  <a:schemeClr val="accent2"/>
                </a:solidFill>
              </a:rPr>
              <a:t>BigData</a:t>
            </a:r>
            <a:r>
              <a:rPr lang="fr-FR" sz="2400" dirty="0">
                <a:solidFill>
                  <a:schemeClr val="accent2"/>
                </a:solidFill>
              </a:rPr>
              <a:t> entravées</a:t>
            </a:r>
          </a:p>
        </p:txBody>
      </p:sp>
    </p:spTree>
    <p:extLst>
      <p:ext uri="{BB962C8B-B14F-4D97-AF65-F5344CB8AC3E}">
        <p14:creationId xmlns:p14="http://schemas.microsoft.com/office/powerpoint/2010/main" val="4671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099961" y="1738648"/>
            <a:ext cx="2944078" cy="739102"/>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BigChainDB</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531" y="474951"/>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42810" y="875457"/>
            <a:ext cx="25064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VS Code,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42810" y="633706"/>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
        <p:nvSpPr>
          <p:cNvPr id="21" name="Rectangle 20">
            <a:extLst>
              <a:ext uri="{FF2B5EF4-FFF2-40B4-BE49-F238E27FC236}">
                <a16:creationId xmlns:a16="http://schemas.microsoft.com/office/drawing/2014/main" id="{8D8CBF08-C953-43DF-8746-CDFDE84FCDE6}"/>
              </a:ext>
            </a:extLst>
          </p:cNvPr>
          <p:cNvSpPr/>
          <p:nvPr/>
        </p:nvSpPr>
        <p:spPr>
          <a:xfrm>
            <a:off x="5842810" y="1876963"/>
            <a:ext cx="1934987" cy="307777"/>
          </a:xfrm>
          <a:prstGeom prst="rect">
            <a:avLst/>
          </a:prstGeom>
        </p:spPr>
        <p:txBody>
          <a:bodyPr wrap="square">
            <a:spAutoFit/>
          </a:bodyPr>
          <a:lstStyle/>
          <a:p>
            <a:r>
              <a:rPr lang="fr-FR" dirty="0">
                <a:solidFill>
                  <a:schemeClr val="tx1"/>
                </a:solidFill>
                <a:latin typeface="Raleway" panose="020B0604020202020204" charset="0"/>
              </a:rPr>
              <a:t>Récupérer le projet</a:t>
            </a:r>
          </a:p>
        </p:txBody>
      </p:sp>
      <p:sp>
        <p:nvSpPr>
          <p:cNvPr id="22" name="Rectangle 21">
            <a:extLst>
              <a:ext uri="{FF2B5EF4-FFF2-40B4-BE49-F238E27FC236}">
                <a16:creationId xmlns:a16="http://schemas.microsoft.com/office/drawing/2014/main" id="{C18BA7CF-7C96-4C81-8489-D60B2A8062AF}"/>
              </a:ext>
            </a:extLst>
          </p:cNvPr>
          <p:cNvSpPr/>
          <p:nvPr/>
        </p:nvSpPr>
        <p:spPr>
          <a:xfrm>
            <a:off x="5849789" y="2108540"/>
            <a:ext cx="3088850" cy="600164"/>
          </a:xfrm>
          <a:prstGeom prst="rect">
            <a:avLst/>
          </a:prstGeom>
        </p:spPr>
        <p:txBody>
          <a:bodyPr wrap="square">
            <a:spAutoFit/>
          </a:bodyPr>
          <a:lstStyle/>
          <a:p>
            <a:r>
              <a:rPr lang="fr-FR" sz="1100" b="1" dirty="0">
                <a:solidFill>
                  <a:schemeClr val="bg1">
                    <a:lumMod val="65000"/>
                  </a:schemeClr>
                </a:solidFill>
                <a:latin typeface="Raleway" panose="020B0604020202020204" charset="0"/>
              </a:rPr>
              <a:t>GitHub</a:t>
            </a:r>
            <a:r>
              <a:rPr lang="fr-FR" sz="1100" dirty="0">
                <a:solidFill>
                  <a:schemeClr val="bg1">
                    <a:lumMod val="65000"/>
                  </a:schemeClr>
                </a:solidFill>
                <a:latin typeface="Raleway" panose="020B0604020202020204" charset="0"/>
              </a:rPr>
              <a:t> </a:t>
            </a:r>
            <a:r>
              <a:rPr lang="fr-FR" sz="1100" dirty="0" err="1">
                <a:solidFill>
                  <a:schemeClr val="bg1">
                    <a:lumMod val="65000"/>
                  </a:schemeClr>
                </a:solidFill>
                <a:latin typeface="Raleway" panose="020B0604020202020204" charset="0"/>
              </a:rPr>
              <a:t>PaulFasola</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TechLabsBlockchain</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BigData</a:t>
            </a:r>
            <a:endParaRPr lang="fr-FR" sz="1100" dirty="0">
              <a:solidFill>
                <a:schemeClr val="bg1">
                  <a:lumMod val="65000"/>
                </a:schemeClr>
              </a:solidFill>
              <a:latin typeface="Raleway" panose="020B0604020202020204" charset="0"/>
            </a:endParaRPr>
          </a:p>
          <a:p>
            <a:r>
              <a:rPr lang="fr-FR" sz="1100" dirty="0">
                <a:solidFill>
                  <a:schemeClr val="bg1">
                    <a:lumMod val="65000"/>
                  </a:schemeClr>
                </a:solidFill>
                <a:latin typeface="Raleway" panose="020B0604020202020204" charset="0"/>
              </a:rPr>
              <a:t>Répertoire « </a:t>
            </a:r>
            <a:r>
              <a:rPr lang="fr-FR" sz="1100" dirty="0" err="1">
                <a:solidFill>
                  <a:schemeClr val="bg1">
                    <a:lumMod val="65000"/>
                  </a:schemeClr>
                </a:solidFill>
                <a:latin typeface="Raleway" panose="020B0604020202020204" charset="0"/>
              </a:rPr>
              <a:t>Lab</a:t>
            </a:r>
            <a:r>
              <a:rPr lang="fr-FR" sz="1100" dirty="0">
                <a:solidFill>
                  <a:schemeClr val="bg1">
                    <a:lumMod val="65000"/>
                  </a:schemeClr>
                </a:solidFill>
                <a:latin typeface="Raleway" panose="020B0604020202020204" charset="0"/>
              </a:rPr>
              <a:t> »</a:t>
            </a:r>
          </a:p>
        </p:txBody>
      </p:sp>
      <p:pic>
        <p:nvPicPr>
          <p:cNvPr id="2052" name="Picture 4" descr="RÃ©sultat de recherche d'images pour &quot;github logo&quot;">
            <a:extLst>
              <a:ext uri="{FF2B5EF4-FFF2-40B4-BE49-F238E27FC236}">
                <a16:creationId xmlns:a16="http://schemas.microsoft.com/office/drawing/2014/main" id="{292784EC-82A6-4852-9072-C9EDC352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282" y="1864263"/>
            <a:ext cx="766046" cy="748503"/>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40E96C52-E72E-49C2-9FE2-1D4ACA1811A0}"/>
              </a:ext>
            </a:extLst>
          </p:cNvPr>
          <p:cNvSpPr txBox="1"/>
          <p:nvPr/>
        </p:nvSpPr>
        <p:spPr>
          <a:xfrm>
            <a:off x="806139" y="2432523"/>
            <a:ext cx="1909497"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Décentralisé</a:t>
            </a:r>
          </a:p>
        </p:txBody>
      </p:sp>
      <p:sp>
        <p:nvSpPr>
          <p:cNvPr id="25" name="ZoneTexte 24">
            <a:extLst>
              <a:ext uri="{FF2B5EF4-FFF2-40B4-BE49-F238E27FC236}">
                <a16:creationId xmlns:a16="http://schemas.microsoft.com/office/drawing/2014/main" id="{43B44F66-4B00-42E2-9549-6F9E278735AC}"/>
              </a:ext>
            </a:extLst>
          </p:cNvPr>
          <p:cNvSpPr txBox="1"/>
          <p:nvPr/>
        </p:nvSpPr>
        <p:spPr>
          <a:xfrm>
            <a:off x="806139" y="2843965"/>
            <a:ext cx="2157963"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Public ou privé</a:t>
            </a:r>
          </a:p>
        </p:txBody>
      </p:sp>
      <p:sp>
        <p:nvSpPr>
          <p:cNvPr id="26" name="ZoneTexte 25">
            <a:extLst>
              <a:ext uri="{FF2B5EF4-FFF2-40B4-BE49-F238E27FC236}">
                <a16:creationId xmlns:a16="http://schemas.microsoft.com/office/drawing/2014/main" id="{2654E553-A432-4B89-85DB-F587007118A4}"/>
              </a:ext>
            </a:extLst>
          </p:cNvPr>
          <p:cNvSpPr txBox="1"/>
          <p:nvPr/>
        </p:nvSpPr>
        <p:spPr>
          <a:xfrm>
            <a:off x="806139" y="1987374"/>
            <a:ext cx="1967205" cy="369332"/>
          </a:xfrm>
          <a:prstGeom prst="rect">
            <a:avLst/>
          </a:prstGeom>
          <a:noFill/>
        </p:spPr>
        <p:txBody>
          <a:bodyPr wrap="none" rtlCol="0">
            <a:spAutoFit/>
          </a:bodyPr>
          <a:lstStyle/>
          <a:p>
            <a:r>
              <a:rPr lang="fr-FR" sz="1800" dirty="0">
                <a:solidFill>
                  <a:schemeClr val="bg1"/>
                </a:solidFill>
                <a:latin typeface="Raleway" panose="020B0604020202020204" charset="0"/>
              </a:rPr>
              <a:t>☑ Open Source</a:t>
            </a:r>
          </a:p>
        </p:txBody>
      </p:sp>
      <p:sp>
        <p:nvSpPr>
          <p:cNvPr id="27" name="ZoneTexte 26">
            <a:extLst>
              <a:ext uri="{FF2B5EF4-FFF2-40B4-BE49-F238E27FC236}">
                <a16:creationId xmlns:a16="http://schemas.microsoft.com/office/drawing/2014/main" id="{E720166E-C8D0-4AD3-8A1A-D29207AC89C3}"/>
              </a:ext>
            </a:extLst>
          </p:cNvPr>
          <p:cNvSpPr txBox="1"/>
          <p:nvPr/>
        </p:nvSpPr>
        <p:spPr>
          <a:xfrm>
            <a:off x="806139" y="3253581"/>
            <a:ext cx="2818400"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Embarque MongoDB</a:t>
            </a:r>
          </a:p>
        </p:txBody>
      </p:sp>
      <p:pic>
        <p:nvPicPr>
          <p:cNvPr id="2054" name="Picture 6" descr="RÃ©sultat de recherche d'images pour &quot;bigchaindb logo&quot;">
            <a:extLst>
              <a:ext uri="{FF2B5EF4-FFF2-40B4-BE49-F238E27FC236}">
                <a16:creationId xmlns:a16="http://schemas.microsoft.com/office/drawing/2014/main" id="{6B0C15E6-4D9C-4C3A-9995-D4FB882DE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531" y="3248379"/>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E96BAA2-DBA0-432E-BAAD-FBA966783521}"/>
              </a:ext>
            </a:extLst>
          </p:cNvPr>
          <p:cNvSpPr/>
          <p:nvPr/>
        </p:nvSpPr>
        <p:spPr>
          <a:xfrm>
            <a:off x="5849789" y="3238935"/>
            <a:ext cx="1934987" cy="307777"/>
          </a:xfrm>
          <a:prstGeom prst="rect">
            <a:avLst/>
          </a:prstGeom>
        </p:spPr>
        <p:txBody>
          <a:bodyPr wrap="square">
            <a:spAutoFit/>
          </a:bodyPr>
          <a:lstStyle/>
          <a:p>
            <a:r>
              <a:rPr lang="fr-FR" dirty="0">
                <a:solidFill>
                  <a:schemeClr val="tx1"/>
                </a:solidFill>
                <a:latin typeface="Raleway" panose="020B0604020202020204" charset="0"/>
              </a:rPr>
              <a:t>Créer un compte</a:t>
            </a:r>
          </a:p>
        </p:txBody>
      </p:sp>
      <p:sp>
        <p:nvSpPr>
          <p:cNvPr id="31" name="Rectangle 30">
            <a:extLst>
              <a:ext uri="{FF2B5EF4-FFF2-40B4-BE49-F238E27FC236}">
                <a16:creationId xmlns:a16="http://schemas.microsoft.com/office/drawing/2014/main" id="{BB02A9B7-0D78-4C8F-A95A-8CDA3DBFCAD8}"/>
              </a:ext>
            </a:extLst>
          </p:cNvPr>
          <p:cNvSpPr/>
          <p:nvPr/>
        </p:nvSpPr>
        <p:spPr>
          <a:xfrm>
            <a:off x="5849789" y="3471764"/>
            <a:ext cx="3088850" cy="430887"/>
          </a:xfrm>
          <a:prstGeom prst="rect">
            <a:avLst/>
          </a:prstGeom>
        </p:spPr>
        <p:txBody>
          <a:bodyPr wrap="square">
            <a:spAutoFit/>
          </a:bodyPr>
          <a:lstStyle/>
          <a:p>
            <a:r>
              <a:rPr lang="fr-FR" sz="1100" b="1" dirty="0" err="1">
                <a:solidFill>
                  <a:schemeClr val="bg1">
                    <a:lumMod val="65000"/>
                  </a:schemeClr>
                </a:solidFill>
                <a:latin typeface="Raleway" panose="020B0604020202020204" charset="0"/>
              </a:rPr>
              <a:t>BigChainDB</a:t>
            </a:r>
            <a:r>
              <a:rPr lang="fr-FR" sz="1100" dirty="0">
                <a:solidFill>
                  <a:schemeClr val="bg1">
                    <a:lumMod val="65000"/>
                  </a:schemeClr>
                </a:solidFill>
                <a:latin typeface="Raleway" panose="020B0604020202020204" charset="0"/>
              </a:rPr>
              <a:t> </a:t>
            </a:r>
          </a:p>
          <a:p>
            <a:r>
              <a:rPr lang="fr-FR" sz="1100" dirty="0">
                <a:solidFill>
                  <a:schemeClr val="bg1">
                    <a:lumMod val="75000"/>
                  </a:schemeClr>
                </a:solidFill>
                <a:latin typeface="Raleway" panose="020B0604020202020204" charset="0"/>
              </a:rPr>
              <a:t>https://www.bigchaindb.com</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439309" y="2124316"/>
            <a:ext cx="6037692" cy="739102"/>
          </a:xfrm>
          <a:prstGeom prst="rect">
            <a:avLst/>
          </a:prstGeom>
        </p:spPr>
        <p:txBody>
          <a:bodyPr spcFirstLastPara="1" wrap="square" lIns="91425" tIns="91425" rIns="91425" bIns="91425" anchor="t" anchorCtr="0">
            <a:noAutofit/>
          </a:bodyPr>
          <a:lstStyle/>
          <a:p>
            <a:r>
              <a:rPr lang="fr-FR" sz="2400" dirty="0"/>
              <a:t>2 types de transaction: </a:t>
            </a:r>
            <a:r>
              <a:rPr lang="fr-FR" sz="2400" dirty="0" err="1"/>
              <a:t>Create</a:t>
            </a:r>
            <a:r>
              <a:rPr lang="fr-FR" sz="2400" dirty="0"/>
              <a:t> &amp; Transfer</a:t>
            </a:r>
          </a:p>
        </p:txBody>
      </p:sp>
      <p:sp>
        <p:nvSpPr>
          <p:cNvPr id="4" name="Shape 88">
            <a:extLst>
              <a:ext uri="{FF2B5EF4-FFF2-40B4-BE49-F238E27FC236}">
                <a16:creationId xmlns:a16="http://schemas.microsoft.com/office/drawing/2014/main" id="{935D3BBA-3D8B-4581-8209-3B9E841CB04F}"/>
              </a:ext>
            </a:extLst>
          </p:cNvPr>
          <p:cNvSpPr txBox="1">
            <a:spLocks/>
          </p:cNvSpPr>
          <p:nvPr/>
        </p:nvSpPr>
        <p:spPr>
          <a:xfrm>
            <a:off x="439309" y="1356204"/>
            <a:ext cx="8952340"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Biens (assets) et métadonnées (</a:t>
            </a:r>
            <a:r>
              <a:rPr lang="fr-FR" sz="2400" dirty="0" err="1"/>
              <a:t>metadata</a:t>
            </a:r>
            <a:r>
              <a:rPr lang="fr-FR" sz="2400" dirty="0"/>
              <a:t>)</a:t>
            </a:r>
          </a:p>
        </p:txBody>
      </p:sp>
      <p:sp>
        <p:nvSpPr>
          <p:cNvPr id="7" name="Shape 88">
            <a:extLst>
              <a:ext uri="{FF2B5EF4-FFF2-40B4-BE49-F238E27FC236}">
                <a16:creationId xmlns:a16="http://schemas.microsoft.com/office/drawing/2014/main" id="{FB971BB6-6C68-4172-A6C8-95D200C4CDE4}"/>
              </a:ext>
            </a:extLst>
          </p:cNvPr>
          <p:cNvSpPr txBox="1">
            <a:spLocks/>
          </p:cNvSpPr>
          <p:nvPr/>
        </p:nvSpPr>
        <p:spPr>
          <a:xfrm>
            <a:off x="439309" y="3051682"/>
            <a:ext cx="5339189" cy="58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La notion d’Input / Output</a:t>
            </a:r>
          </a:p>
        </p:txBody>
      </p:sp>
      <p:sp>
        <p:nvSpPr>
          <p:cNvPr id="8" name="Shape 88">
            <a:extLst>
              <a:ext uri="{FF2B5EF4-FFF2-40B4-BE49-F238E27FC236}">
                <a16:creationId xmlns:a16="http://schemas.microsoft.com/office/drawing/2014/main" id="{070C6BA1-CE4F-4818-A73C-C8B8385CC191}"/>
              </a:ext>
            </a:extLst>
          </p:cNvPr>
          <p:cNvSpPr txBox="1">
            <a:spLocks/>
          </p:cNvSpPr>
          <p:nvPr/>
        </p:nvSpPr>
        <p:spPr>
          <a:xfrm>
            <a:off x="439309" y="257220"/>
            <a:ext cx="8952340"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95000"/>
                    <a:lumOff val="5000"/>
                  </a:schemeClr>
                </a:solidFill>
              </a:rPr>
              <a:t>BigChainDB</a:t>
            </a:r>
            <a:r>
              <a:rPr lang="fr-FR" dirty="0">
                <a:solidFill>
                  <a:schemeClr val="tx1">
                    <a:lumMod val="95000"/>
                    <a:lumOff val="5000"/>
                  </a:schemeClr>
                </a:solidFill>
              </a:rPr>
              <a:t>  </a:t>
            </a:r>
            <a:r>
              <a:rPr lang="fr-FR" dirty="0"/>
              <a:t> </a:t>
            </a:r>
            <a:r>
              <a:rPr lang="fr-FR" sz="3200" dirty="0"/>
              <a:t>Concepts clés</a:t>
            </a:r>
          </a:p>
        </p:txBody>
      </p:sp>
    </p:spTree>
    <p:extLst>
      <p:ext uri="{BB962C8B-B14F-4D97-AF65-F5344CB8AC3E}">
        <p14:creationId xmlns:p14="http://schemas.microsoft.com/office/powerpoint/2010/main" val="18084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Vous en voulez plus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fr-FR"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050835" cy="292388"/>
          </a:xfrm>
          <a:prstGeom prst="rect">
            <a:avLst/>
          </a:prstGeom>
        </p:spPr>
        <p:txBody>
          <a:bodyPr wrap="none">
            <a:spAutoFit/>
          </a:bodyPr>
          <a:lstStyle/>
          <a:p>
            <a:r>
              <a:rPr lang="fr-FR" sz="1300" i="1" dirty="0">
                <a:solidFill>
                  <a:schemeClr val="bg1"/>
                </a:solidFill>
                <a:latin typeface="Raleway" panose="020B0604020202020204" charset="0"/>
              </a:rPr>
              <a:t>Sources disponibles dans le repository</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2778325" cy="276999"/>
          </a:xfrm>
          <a:prstGeom prst="rect">
            <a:avLst/>
          </a:prstGeom>
        </p:spPr>
        <p:txBody>
          <a:bodyPr wrap="none">
            <a:spAutoFit/>
          </a:bodyPr>
          <a:lstStyle/>
          <a:p>
            <a:r>
              <a:rPr lang="fr-FR" sz="1200" dirty="0">
                <a:latin typeface="Raleway" panose="020B0604020202020204" charset="0"/>
              </a:rPr>
              <a:t>La Baleine / </a:t>
            </a:r>
            <a:r>
              <a:rPr lang="fr-FR" sz="1200" dirty="0" err="1">
                <a:latin typeface="Raleway" panose="020B0604020202020204" charset="0"/>
              </a:rPr>
              <a:t>CryptoSphere</a:t>
            </a:r>
            <a:r>
              <a:rPr lang="fr-FR" sz="1200" dirty="0">
                <a:latin typeface="Raleway" panose="020B0604020202020204" charset="0"/>
              </a:rPr>
              <a:t>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Parmis nos clients</a:t>
            </a:r>
            <a:endParaRPr/>
          </a:p>
        </p:txBody>
      </p:sp>
      <p:sp>
        <p:nvSpPr>
          <p:cNvPr id="98" name="Shape 98"/>
          <p:cNvSpPr/>
          <p:nvPr/>
        </p:nvSpPr>
        <p:spPr>
          <a:xfrm>
            <a:off x="6456123"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Shape 99"/>
          <p:cNvSpPr/>
          <p:nvPr/>
        </p:nvSpPr>
        <p:spPr>
          <a:xfrm>
            <a:off x="4867702"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Shape 100"/>
          <p:cNvSpPr/>
          <p:nvPr/>
        </p:nvSpPr>
        <p:spPr>
          <a:xfrm>
            <a:off x="1905818"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Shape 101"/>
          <p:cNvSpPr/>
          <p:nvPr/>
        </p:nvSpPr>
        <p:spPr>
          <a:xfrm>
            <a:off x="3002420"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Shape 102"/>
          <p:cNvSpPr/>
          <p:nvPr/>
        </p:nvSpPr>
        <p:spPr>
          <a:xfrm>
            <a:off x="471418"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3" name="Shape 103"/>
          <p:cNvCxnSpPr/>
          <p:nvPr/>
        </p:nvCxnSpPr>
        <p:spPr>
          <a:xfrm>
            <a:off x="114740" y="4417710"/>
            <a:ext cx="421800" cy="0"/>
          </a:xfrm>
          <a:prstGeom prst="straightConnector1">
            <a:avLst/>
          </a:prstGeom>
          <a:noFill/>
          <a:ln w="25400" cap="flat" cmpd="sng">
            <a:solidFill>
              <a:schemeClr val="accent1"/>
            </a:solidFill>
            <a:prstDash val="dot"/>
            <a:round/>
            <a:headEnd type="none" w="sm" len="sm"/>
            <a:tailEnd type="triangle" w="med" len="med"/>
          </a:ln>
        </p:spPr>
      </p:cxnSp>
      <p:sp>
        <p:nvSpPr>
          <p:cNvPr id="104" name="Shape 104"/>
          <p:cNvSpPr txBox="1"/>
          <p:nvPr/>
        </p:nvSpPr>
        <p:spPr>
          <a:xfrm>
            <a:off x="536614" y="4273562"/>
            <a:ext cx="173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u="sng">
                <a:solidFill>
                  <a:schemeClr val="hlink"/>
                </a:solidFill>
                <a:latin typeface="Raleway Light"/>
                <a:ea typeface="Raleway Light"/>
                <a:cs typeface="Raleway Light"/>
                <a:sym typeface="Raleway Light"/>
                <a:hlinkClick r:id="rId3"/>
              </a:rPr>
              <a:t>Découvrez nos cas clients</a:t>
            </a:r>
            <a:endParaRPr sz="1000">
              <a:solidFill>
                <a:schemeClr val="dk1"/>
              </a:solidFill>
              <a:latin typeface="Raleway Light"/>
              <a:ea typeface="Raleway Light"/>
              <a:cs typeface="Raleway Light"/>
              <a:sym typeface="Raleway Light"/>
            </a:endParaRPr>
          </a:p>
        </p:txBody>
      </p:sp>
      <p:sp>
        <p:nvSpPr>
          <p:cNvPr id="105" name="Shape 105"/>
          <p:cNvSpPr txBox="1"/>
          <p:nvPr/>
        </p:nvSpPr>
        <p:spPr>
          <a:xfrm>
            <a:off x="504066" y="1181783"/>
            <a:ext cx="839400" cy="3693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MÉDIA</a:t>
            </a:r>
            <a:endParaRPr sz="1800">
              <a:solidFill>
                <a:schemeClr val="dk1"/>
              </a:solidFill>
              <a:latin typeface="Raleway ExtraBold"/>
              <a:ea typeface="Raleway ExtraBold"/>
              <a:cs typeface="Raleway ExtraBold"/>
              <a:sym typeface="Raleway ExtraBold"/>
            </a:endParaRPr>
          </a:p>
        </p:txBody>
      </p:sp>
      <p:sp>
        <p:nvSpPr>
          <p:cNvPr id="106" name="Shape 106"/>
          <p:cNvSpPr txBox="1"/>
          <p:nvPr/>
        </p:nvSpPr>
        <p:spPr>
          <a:xfrm>
            <a:off x="3091442" y="957181"/>
            <a:ext cx="1781700" cy="6462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SERVICES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INDUSTRIE</a:t>
            </a:r>
            <a:endParaRPr sz="1800">
              <a:solidFill>
                <a:schemeClr val="dk1"/>
              </a:solidFill>
              <a:latin typeface="Raleway ExtraBold"/>
              <a:ea typeface="Raleway ExtraBold"/>
              <a:cs typeface="Raleway ExtraBold"/>
              <a:sym typeface="Raleway ExtraBold"/>
            </a:endParaRPr>
          </a:p>
        </p:txBody>
      </p:sp>
      <p:sp>
        <p:nvSpPr>
          <p:cNvPr id="107" name="Shape 107"/>
          <p:cNvSpPr txBox="1"/>
          <p:nvPr/>
        </p:nvSpPr>
        <p:spPr>
          <a:xfrm>
            <a:off x="6514528" y="957181"/>
            <a:ext cx="19542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VOYAGE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TRANSPORT</a:t>
            </a:r>
            <a:endParaRPr sz="1800">
              <a:solidFill>
                <a:schemeClr val="dk1"/>
              </a:solidFill>
              <a:latin typeface="Raleway ExtraBold"/>
              <a:ea typeface="Raleway ExtraBold"/>
              <a:cs typeface="Raleway ExtraBold"/>
              <a:sym typeface="Raleway ExtraBold"/>
            </a:endParaRPr>
          </a:p>
        </p:txBody>
      </p:sp>
      <p:sp>
        <p:nvSpPr>
          <p:cNvPr id="108" name="Shape 108"/>
          <p:cNvSpPr txBox="1"/>
          <p:nvPr/>
        </p:nvSpPr>
        <p:spPr>
          <a:xfrm>
            <a:off x="4930457" y="2779958"/>
            <a:ext cx="2784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BANQUE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FINANCE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ASSURANCE</a:t>
            </a:r>
            <a:endParaRPr sz="1800">
              <a:solidFill>
                <a:schemeClr val="dk1"/>
              </a:solidFill>
              <a:latin typeface="Raleway ExtraBold"/>
              <a:ea typeface="Raleway ExtraBold"/>
              <a:cs typeface="Raleway ExtraBold"/>
              <a:sym typeface="Raleway ExtraBold"/>
            </a:endParaRPr>
          </a:p>
        </p:txBody>
      </p:sp>
      <p:sp>
        <p:nvSpPr>
          <p:cNvPr id="109" name="Shape 109"/>
          <p:cNvSpPr txBox="1"/>
          <p:nvPr/>
        </p:nvSpPr>
        <p:spPr>
          <a:xfrm>
            <a:off x="1971014" y="2806854"/>
            <a:ext cx="1920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WEB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a:t>
            </a:r>
            <a:endParaRPr sz="1400"/>
          </a:p>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E-COMMERCE</a:t>
            </a:r>
            <a:endParaRPr sz="1800">
              <a:solidFill>
                <a:schemeClr val="dk1"/>
              </a:solidFill>
              <a:latin typeface="Raleway ExtraBold"/>
              <a:ea typeface="Raleway ExtraBold"/>
              <a:cs typeface="Raleway ExtraBold"/>
              <a:sym typeface="Raleway ExtraBold"/>
            </a:endParaRPr>
          </a:p>
        </p:txBody>
      </p:sp>
      <p:sp>
        <p:nvSpPr>
          <p:cNvPr id="110" name="Shape 110"/>
          <p:cNvSpPr txBox="1"/>
          <p:nvPr/>
        </p:nvSpPr>
        <p:spPr>
          <a:xfrm>
            <a:off x="471418"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Radio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Arte</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Canal +</a:t>
            </a:r>
            <a:endParaRPr sz="1400"/>
          </a:p>
        </p:txBody>
      </p:sp>
      <p:sp>
        <p:nvSpPr>
          <p:cNvPr id="111" name="Shape 111"/>
          <p:cNvSpPr txBox="1"/>
          <p:nvPr/>
        </p:nvSpPr>
        <p:spPr>
          <a:xfrm>
            <a:off x="3002420"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Accord Hotels</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Bio C Bon</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FFT</a:t>
            </a:r>
            <a:endParaRPr sz="1400"/>
          </a:p>
        </p:txBody>
      </p:sp>
      <p:sp>
        <p:nvSpPr>
          <p:cNvPr id="112" name="Shape 112"/>
          <p:cNvSpPr txBox="1"/>
          <p:nvPr/>
        </p:nvSpPr>
        <p:spPr>
          <a:xfrm>
            <a:off x="6456123" y="1735782"/>
            <a:ext cx="2064300" cy="5232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VSC Technologies</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TUI</a:t>
            </a:r>
            <a:endParaRPr sz="1400"/>
          </a:p>
        </p:txBody>
      </p:sp>
      <p:sp>
        <p:nvSpPr>
          <p:cNvPr id="113" name="Shape 113"/>
          <p:cNvSpPr txBox="1"/>
          <p:nvPr/>
        </p:nvSpPr>
        <p:spPr>
          <a:xfrm>
            <a:off x="1905818" y="3473925"/>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FNAC</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Vente Privée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Se Loger</a:t>
            </a:r>
            <a:endParaRPr sz="1400">
              <a:solidFill>
                <a:schemeClr val="lt1"/>
              </a:solidFill>
              <a:latin typeface="Raleway Medium"/>
              <a:ea typeface="Raleway Medium"/>
              <a:cs typeface="Raleway Medium"/>
              <a:sym typeface="Raleway Medium"/>
            </a:endParaRPr>
          </a:p>
        </p:txBody>
      </p:sp>
      <p:sp>
        <p:nvSpPr>
          <p:cNvPr id="114" name="Shape 114"/>
          <p:cNvSpPr txBox="1"/>
          <p:nvPr/>
        </p:nvSpPr>
        <p:spPr>
          <a:xfrm>
            <a:off x="4867702" y="3463617"/>
            <a:ext cx="19005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Amundi</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Banque de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BNP Paribas</a:t>
            </a:r>
            <a:endParaRPr sz="1400"/>
          </a:p>
        </p:txBody>
      </p:sp>
      <p:sp>
        <p:nvSpPr>
          <p:cNvPr id="115" name="Shape 115"/>
          <p:cNvSpPr txBox="1"/>
          <p:nvPr/>
        </p:nvSpPr>
        <p:spPr>
          <a:xfrm>
            <a:off x="6932665" y="3463617"/>
            <a:ext cx="17481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Société Générale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Younited Credit</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ING</a:t>
            </a:r>
            <a:endParaRPr sz="1400">
              <a:solidFill>
                <a:schemeClr val="lt1"/>
              </a:solidFill>
              <a:latin typeface="Raleway Medium"/>
              <a:ea typeface="Raleway Medium"/>
              <a:cs typeface="Raleway Medium"/>
              <a:sym typeface="Raleway Medium"/>
            </a:endParaRPr>
          </a:p>
        </p:txBody>
      </p:sp>
      <p:sp>
        <p:nvSpPr>
          <p:cNvPr id="116" name="Shape 116"/>
          <p:cNvSpPr txBox="1"/>
          <p:nvPr/>
        </p:nvSpPr>
        <p:spPr>
          <a:xfrm>
            <a:off x="4759501" y="1727032"/>
            <a:ext cx="9762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GRT Gaz</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Happn</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Renault</a:t>
            </a:r>
            <a:endParaRPr sz="140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36835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79250" y="313600"/>
            <a:ext cx="34077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Nos modes d’intervention</a:t>
            </a:r>
            <a:endParaRPr/>
          </a:p>
        </p:txBody>
      </p:sp>
      <p:sp>
        <p:nvSpPr>
          <p:cNvPr id="122" name="Shape 122"/>
          <p:cNvSpPr txBox="1">
            <a:spLocks noGrp="1"/>
          </p:cNvSpPr>
          <p:nvPr>
            <p:ph type="body" idx="4294967295"/>
          </p:nvPr>
        </p:nvSpPr>
        <p:spPr>
          <a:xfrm>
            <a:off x="4883150" y="952448"/>
            <a:ext cx="3932400" cy="3344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900"/>
              <a:buFont typeface="Raleway Medium"/>
              <a:buNone/>
            </a:pPr>
            <a:endParaRPr sz="1900" b="0" i="0" u="none" strike="noStrike" cap="none">
              <a:solidFill>
                <a:schemeClr val="dk1"/>
              </a:solidFill>
              <a:latin typeface="Raleway Medium"/>
              <a:ea typeface="Raleway Medium"/>
              <a:cs typeface="Raleway Medium"/>
              <a:sym typeface="Raleway Medium"/>
            </a:endParaRPr>
          </a:p>
        </p:txBody>
      </p:sp>
      <p:sp>
        <p:nvSpPr>
          <p:cNvPr id="123" name="Shape 123"/>
          <p:cNvSpPr/>
          <p:nvPr/>
        </p:nvSpPr>
        <p:spPr>
          <a:xfrm>
            <a:off x="4557823" y="-18035"/>
            <a:ext cx="4586100" cy="45861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3BDA2"/>
              </a:solidFill>
              <a:latin typeface="Arial"/>
              <a:ea typeface="Arial"/>
              <a:cs typeface="Arial"/>
              <a:sym typeface="Arial"/>
            </a:endParaRPr>
          </a:p>
        </p:txBody>
      </p:sp>
      <p:sp>
        <p:nvSpPr>
          <p:cNvPr id="124" name="Shape 124"/>
          <p:cNvSpPr txBox="1"/>
          <p:nvPr/>
        </p:nvSpPr>
        <p:spPr>
          <a:xfrm>
            <a:off x="7686333" y="505012"/>
            <a:ext cx="738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Web</a:t>
            </a:r>
            <a:endParaRPr sz="1800">
              <a:solidFill>
                <a:schemeClr val="accent1"/>
              </a:solidFill>
              <a:latin typeface="Raleway Medium"/>
              <a:ea typeface="Raleway Medium"/>
              <a:cs typeface="Raleway Medium"/>
              <a:sym typeface="Raleway Medium"/>
            </a:endParaRPr>
          </a:p>
        </p:txBody>
      </p:sp>
      <p:sp>
        <p:nvSpPr>
          <p:cNvPr id="125" name="Shape 125"/>
          <p:cNvSpPr txBox="1"/>
          <p:nvPr/>
        </p:nvSpPr>
        <p:spPr>
          <a:xfrm>
            <a:off x="8192859" y="1921286"/>
            <a:ext cx="83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Cloud</a:t>
            </a:r>
            <a:endParaRPr sz="1800">
              <a:solidFill>
                <a:schemeClr val="accent1"/>
              </a:solidFill>
              <a:latin typeface="Raleway Medium"/>
              <a:ea typeface="Raleway Medium"/>
              <a:cs typeface="Raleway Medium"/>
              <a:sym typeface="Raleway Medium"/>
            </a:endParaRPr>
          </a:p>
        </p:txBody>
      </p:sp>
      <p:sp>
        <p:nvSpPr>
          <p:cNvPr id="126" name="Shape 126"/>
          <p:cNvSpPr txBox="1"/>
          <p:nvPr/>
        </p:nvSpPr>
        <p:spPr>
          <a:xfrm>
            <a:off x="8078384" y="2756860"/>
            <a:ext cx="718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Data</a:t>
            </a:r>
            <a:endParaRPr sz="1800">
              <a:solidFill>
                <a:schemeClr val="accent1"/>
              </a:solidFill>
              <a:latin typeface="Raleway Medium"/>
              <a:ea typeface="Raleway Medium"/>
              <a:cs typeface="Raleway Medium"/>
              <a:sym typeface="Raleway Medium"/>
            </a:endParaRPr>
          </a:p>
        </p:txBody>
      </p:sp>
      <p:sp>
        <p:nvSpPr>
          <p:cNvPr id="127" name="Shape 127"/>
          <p:cNvSpPr txBox="1"/>
          <p:nvPr/>
        </p:nvSpPr>
        <p:spPr>
          <a:xfrm>
            <a:off x="4678065" y="3264019"/>
            <a:ext cx="1186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DevOps</a:t>
            </a:r>
            <a:endParaRPr sz="1800">
              <a:solidFill>
                <a:schemeClr val="accent1"/>
              </a:solidFill>
              <a:latin typeface="Raleway Medium"/>
              <a:ea typeface="Raleway Medium"/>
              <a:cs typeface="Raleway Medium"/>
              <a:sym typeface="Raleway Medium"/>
            </a:endParaRPr>
          </a:p>
        </p:txBody>
      </p:sp>
      <p:sp>
        <p:nvSpPr>
          <p:cNvPr id="128" name="Shape 128"/>
          <p:cNvSpPr txBox="1"/>
          <p:nvPr/>
        </p:nvSpPr>
        <p:spPr>
          <a:xfrm>
            <a:off x="7638884" y="3450763"/>
            <a:ext cx="894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Agilité</a:t>
            </a:r>
            <a:endParaRPr sz="1800">
              <a:solidFill>
                <a:schemeClr val="accent1"/>
              </a:solidFill>
              <a:latin typeface="Raleway Medium"/>
              <a:ea typeface="Raleway Medium"/>
              <a:cs typeface="Raleway Medium"/>
              <a:sym typeface="Raleway Medium"/>
            </a:endParaRPr>
          </a:p>
        </p:txBody>
      </p:sp>
      <p:sp>
        <p:nvSpPr>
          <p:cNvPr id="129" name="Shape 129"/>
          <p:cNvSpPr txBox="1"/>
          <p:nvPr/>
        </p:nvSpPr>
        <p:spPr>
          <a:xfrm>
            <a:off x="8063013" y="1176181"/>
            <a:ext cx="925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Mobile</a:t>
            </a:r>
            <a:endParaRPr sz="1800">
              <a:solidFill>
                <a:schemeClr val="accent1"/>
              </a:solidFill>
              <a:latin typeface="Raleway Medium"/>
              <a:ea typeface="Raleway Medium"/>
              <a:cs typeface="Raleway Medium"/>
              <a:sym typeface="Raleway Medium"/>
            </a:endParaRPr>
          </a:p>
        </p:txBody>
      </p:sp>
      <p:sp>
        <p:nvSpPr>
          <p:cNvPr id="130" name="Shape 130"/>
          <p:cNvSpPr txBox="1"/>
          <p:nvPr/>
        </p:nvSpPr>
        <p:spPr>
          <a:xfrm>
            <a:off x="6033945" y="144164"/>
            <a:ext cx="1644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Architecture</a:t>
            </a:r>
            <a:endParaRPr sz="1800">
              <a:solidFill>
                <a:schemeClr val="accent1"/>
              </a:solidFill>
              <a:latin typeface="Raleway Medium"/>
              <a:ea typeface="Raleway Medium"/>
              <a:cs typeface="Raleway Medium"/>
              <a:sym typeface="Raleway Medium"/>
            </a:endParaRPr>
          </a:p>
        </p:txBody>
      </p:sp>
      <p:sp>
        <p:nvSpPr>
          <p:cNvPr id="131" name="Shape 131"/>
          <p:cNvSpPr txBox="1"/>
          <p:nvPr/>
        </p:nvSpPr>
        <p:spPr>
          <a:xfrm>
            <a:off x="5770593" y="3615776"/>
            <a:ext cx="1788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Craftsmanship</a:t>
            </a:r>
            <a:endParaRPr sz="1800">
              <a:solidFill>
                <a:schemeClr val="accent1"/>
              </a:solidFill>
              <a:latin typeface="Raleway Medium"/>
              <a:ea typeface="Raleway Medium"/>
              <a:cs typeface="Raleway Medium"/>
              <a:sym typeface="Raleway Medium"/>
            </a:endParaRPr>
          </a:p>
        </p:txBody>
      </p:sp>
      <p:sp>
        <p:nvSpPr>
          <p:cNvPr id="132" name="Shape 132"/>
          <p:cNvSpPr txBox="1"/>
          <p:nvPr/>
        </p:nvSpPr>
        <p:spPr>
          <a:xfrm>
            <a:off x="1129464" y="1734425"/>
            <a:ext cx="3317100" cy="2776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Réalisations techniques</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Coaching </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Expertise technique</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Formation</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Innovation </a:t>
            </a:r>
            <a:endParaRPr sz="1700" b="0" i="0" u="none" strike="noStrike" cap="none">
              <a:solidFill>
                <a:schemeClr val="accent1"/>
              </a:solidFill>
              <a:latin typeface="Raleway Medium"/>
              <a:ea typeface="Raleway Medium"/>
              <a:cs typeface="Raleway Medium"/>
              <a:sym typeface="Raleway Medium"/>
            </a:endParaRPr>
          </a:p>
        </p:txBody>
      </p:sp>
      <p:sp>
        <p:nvSpPr>
          <p:cNvPr id="133" name="Shape 133"/>
          <p:cNvSpPr/>
          <p:nvPr/>
        </p:nvSpPr>
        <p:spPr>
          <a:xfrm rot="5400000">
            <a:off x="843781" y="1872150"/>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4" name="Shape 134"/>
          <p:cNvSpPr/>
          <p:nvPr/>
        </p:nvSpPr>
        <p:spPr>
          <a:xfrm rot="5400000">
            <a:off x="843781" y="237743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5" name="Shape 135"/>
          <p:cNvSpPr/>
          <p:nvPr/>
        </p:nvSpPr>
        <p:spPr>
          <a:xfrm rot="5400000">
            <a:off x="843781" y="288271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6" name="Shape 136"/>
          <p:cNvSpPr/>
          <p:nvPr/>
        </p:nvSpPr>
        <p:spPr>
          <a:xfrm rot="5400000">
            <a:off x="843781" y="3464115"/>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7" name="Shape 137"/>
          <p:cNvSpPr/>
          <p:nvPr/>
        </p:nvSpPr>
        <p:spPr>
          <a:xfrm rot="5400000">
            <a:off x="843781" y="3998423"/>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pic>
        <p:nvPicPr>
          <p:cNvPr id="138" name="Shape 138"/>
          <p:cNvPicPr preferRelativeResize="0"/>
          <p:nvPr/>
        </p:nvPicPr>
        <p:blipFill rotWithShape="1">
          <a:blip r:embed="rId3">
            <a:alphaModFix/>
          </a:blip>
          <a:srcRect l="16163"/>
          <a:stretch/>
        </p:blipFill>
        <p:spPr>
          <a:xfrm>
            <a:off x="5099126" y="324575"/>
            <a:ext cx="2875472" cy="3429749"/>
          </a:xfrm>
          <a:prstGeom prst="rect">
            <a:avLst/>
          </a:prstGeom>
          <a:noFill/>
          <a:ln>
            <a:noFill/>
          </a:ln>
        </p:spPr>
      </p:pic>
      <p:pic>
        <p:nvPicPr>
          <p:cNvPr id="139" name="Shape 139"/>
          <p:cNvPicPr preferRelativeResize="0"/>
          <p:nvPr/>
        </p:nvPicPr>
        <p:blipFill rotWithShape="1">
          <a:blip r:embed="rId4">
            <a:alphaModFix/>
          </a:blip>
          <a:srcRect/>
          <a:stretch/>
        </p:blipFill>
        <p:spPr>
          <a:xfrm>
            <a:off x="5210652" y="622663"/>
            <a:ext cx="2875467" cy="2886078"/>
          </a:xfrm>
          <a:prstGeom prst="rect">
            <a:avLst/>
          </a:prstGeom>
          <a:noFill/>
          <a:ln>
            <a:noFill/>
          </a:ln>
        </p:spPr>
      </p:pic>
      <p:sp>
        <p:nvSpPr>
          <p:cNvPr id="140" name="Shape 140"/>
          <p:cNvSpPr txBox="1"/>
          <p:nvPr/>
        </p:nvSpPr>
        <p:spPr>
          <a:xfrm>
            <a:off x="5744833" y="1352512"/>
            <a:ext cx="2565000" cy="12396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chemeClr val="accent1"/>
              </a:buClr>
              <a:buSzPts val="3200"/>
              <a:buFont typeface="Raleway ExtraBold"/>
              <a:buNone/>
            </a:pPr>
            <a:r>
              <a:rPr lang="en-US" sz="3200" b="0" i="1">
                <a:solidFill>
                  <a:schemeClr val="accent1"/>
                </a:solidFill>
                <a:latin typeface="Raleway ExtraBold"/>
                <a:ea typeface="Raleway ExtraBold"/>
                <a:cs typeface="Raleway ExtraBold"/>
                <a:sym typeface="Raleway ExtraBold"/>
              </a:rPr>
              <a:t>Nos domaines d’expertise</a:t>
            </a:r>
            <a:endParaRPr sz="3200" b="0" i="1">
              <a:solidFill>
                <a:schemeClr val="accent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93527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SOMMAIRE</a:t>
            </a:r>
            <a:endParaRPr/>
          </a:p>
        </p:txBody>
      </p:sp>
      <p:sp>
        <p:nvSpPr>
          <p:cNvPr id="13" name="Rectangle 12">
            <a:extLst>
              <a:ext uri="{FF2B5EF4-FFF2-40B4-BE49-F238E27FC236}">
                <a16:creationId xmlns:a16="http://schemas.microsoft.com/office/drawing/2014/main" id="{505FE9ED-8BAE-4D90-A04E-A0824669C140}"/>
              </a:ext>
            </a:extLst>
          </p:cNvPr>
          <p:cNvSpPr/>
          <p:nvPr/>
        </p:nvSpPr>
        <p:spPr>
          <a:xfrm>
            <a:off x="5087635" y="80115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4" name="Rectangle 13">
            <a:extLst>
              <a:ext uri="{FF2B5EF4-FFF2-40B4-BE49-F238E27FC236}">
                <a16:creationId xmlns:a16="http://schemas.microsoft.com/office/drawing/2014/main" id="{828356AB-BC65-4BC0-AE25-418A9C82228A}"/>
              </a:ext>
            </a:extLst>
          </p:cNvPr>
          <p:cNvSpPr/>
          <p:nvPr/>
        </p:nvSpPr>
        <p:spPr>
          <a:xfrm>
            <a:off x="5087635" y="1601372"/>
            <a:ext cx="2334293" cy="400110"/>
          </a:xfrm>
          <a:prstGeom prst="rect">
            <a:avLst/>
          </a:prstGeom>
        </p:spPr>
        <p:txBody>
          <a:bodyPr wrap="none">
            <a:spAutoFit/>
          </a:bodyPr>
          <a:lstStyle/>
          <a:p>
            <a:r>
              <a:rPr lang="fr-FR" sz="2000" dirty="0">
                <a:latin typeface="Raleway Light" panose="020B0604020202020204" charset="0"/>
              </a:rPr>
              <a:t>Apport au </a:t>
            </a:r>
            <a:r>
              <a:rPr lang="fr-FR" sz="2000" dirty="0" err="1">
                <a:latin typeface="Raleway Light" panose="020B0604020202020204" charset="0"/>
              </a:rPr>
              <a:t>BigData</a:t>
            </a:r>
            <a:endParaRPr lang="fr-FR" sz="2000" dirty="0">
              <a:latin typeface="Raleway Light" panose="020B0604020202020204" charset="0"/>
            </a:endParaRPr>
          </a:p>
        </p:txBody>
      </p:sp>
      <p:sp>
        <p:nvSpPr>
          <p:cNvPr id="15" name="Rectangle 14">
            <a:extLst>
              <a:ext uri="{FF2B5EF4-FFF2-40B4-BE49-F238E27FC236}">
                <a16:creationId xmlns:a16="http://schemas.microsoft.com/office/drawing/2014/main" id="{B7D776F1-552E-4EFB-907D-73E2DA4DFB4F}"/>
              </a:ext>
            </a:extLst>
          </p:cNvPr>
          <p:cNvSpPr/>
          <p:nvPr/>
        </p:nvSpPr>
        <p:spPr>
          <a:xfrm>
            <a:off x="4782835" y="45063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6" name="Rectangle 15">
            <a:extLst>
              <a:ext uri="{FF2B5EF4-FFF2-40B4-BE49-F238E27FC236}">
                <a16:creationId xmlns:a16="http://schemas.microsoft.com/office/drawing/2014/main" id="{0D93F59D-DF7C-4098-82D1-2F3B74937B71}"/>
              </a:ext>
            </a:extLst>
          </p:cNvPr>
          <p:cNvSpPr/>
          <p:nvPr/>
        </p:nvSpPr>
        <p:spPr>
          <a:xfrm>
            <a:off x="5087635" y="120126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17" name="Rectangle 16">
            <a:extLst>
              <a:ext uri="{FF2B5EF4-FFF2-40B4-BE49-F238E27FC236}">
                <a16:creationId xmlns:a16="http://schemas.microsoft.com/office/drawing/2014/main" id="{BAF287B8-B968-4FCB-BA9C-B625C2E83551}"/>
              </a:ext>
            </a:extLst>
          </p:cNvPr>
          <p:cNvSpPr/>
          <p:nvPr/>
        </p:nvSpPr>
        <p:spPr>
          <a:xfrm>
            <a:off x="4782835" y="207375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18" name="Rectangle 17">
            <a:extLst>
              <a:ext uri="{FF2B5EF4-FFF2-40B4-BE49-F238E27FC236}">
                <a16:creationId xmlns:a16="http://schemas.microsoft.com/office/drawing/2014/main" id="{165DB25F-7EE3-4197-959E-67E645EDF5A4}"/>
              </a:ext>
            </a:extLst>
          </p:cNvPr>
          <p:cNvSpPr/>
          <p:nvPr/>
        </p:nvSpPr>
        <p:spPr>
          <a:xfrm>
            <a:off x="4782835" y="2546132"/>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19" name="Rectangle 18">
            <a:extLst>
              <a:ext uri="{FF2B5EF4-FFF2-40B4-BE49-F238E27FC236}">
                <a16:creationId xmlns:a16="http://schemas.microsoft.com/office/drawing/2014/main" id="{85E0DFE2-F873-483A-91B7-945CAE118E9F}"/>
              </a:ext>
            </a:extLst>
          </p:cNvPr>
          <p:cNvSpPr/>
          <p:nvPr/>
        </p:nvSpPr>
        <p:spPr>
          <a:xfrm>
            <a:off x="5087635" y="2948909"/>
            <a:ext cx="3876382" cy="400110"/>
          </a:xfrm>
          <a:prstGeom prst="rect">
            <a:avLst/>
          </a:prstGeom>
        </p:spPr>
        <p:txBody>
          <a:bodyPr wrap="none">
            <a:spAutoFit/>
          </a:bodyPr>
          <a:lstStyle/>
          <a:p>
            <a:r>
              <a:rPr lang="fr-FR" sz="2000" dirty="0">
                <a:latin typeface="Raleway Light" panose="020B0604020202020204" charset="0"/>
              </a:rPr>
              <a:t>A la découverte de </a:t>
            </a:r>
            <a:r>
              <a:rPr lang="fr-FR" sz="2000" dirty="0" err="1">
                <a:latin typeface="Raleway Light" panose="020B0604020202020204" charset="0"/>
              </a:rPr>
              <a:t>BigChainDB</a:t>
            </a:r>
            <a:endParaRPr lang="fr-FR" sz="2000" dirty="0">
              <a:latin typeface="Raleway Light" panose="020B0604020202020204" charset="0"/>
            </a:endParaRPr>
          </a:p>
        </p:txBody>
      </p:sp>
    </p:spTree>
    <p:extLst>
      <p:ext uri="{BB962C8B-B14F-4D97-AF65-F5344CB8AC3E}">
        <p14:creationId xmlns:p14="http://schemas.microsoft.com/office/powerpoint/2010/main" val="237424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6027591"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3269809"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1068981"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931759"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796937"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218451"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536820"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545844"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785780"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766891"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654896"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820801"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838762"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5211416"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727933"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710970"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723208" y="884396"/>
            <a:ext cx="413922" cy="367284"/>
          </a:xfrm>
          <a:prstGeom prst="rect">
            <a:avLst/>
          </a:prstGeom>
        </p:spPr>
      </p:pic>
      <p:cxnSp>
        <p:nvCxnSpPr>
          <p:cNvPr id="4" name="Connecteur droit 3"/>
          <p:cNvCxnSpPr/>
          <p:nvPr/>
        </p:nvCxnSpPr>
        <p:spPr>
          <a:xfrm flipV="1">
            <a:off x="4708152"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734275"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756632"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5224898"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5189878"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797728"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2086309"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654896"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381800"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916496" y="2653572"/>
            <a:ext cx="469300" cy="469300"/>
          </a:xfrm>
          <a:prstGeom prst="rect">
            <a:avLst/>
          </a:prstGeom>
        </p:spPr>
      </p:pic>
      <p:sp>
        <p:nvSpPr>
          <p:cNvPr id="47" name="Rectangle 46"/>
          <p:cNvSpPr/>
          <p:nvPr/>
        </p:nvSpPr>
        <p:spPr>
          <a:xfrm>
            <a:off x="6039672"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6147150" y="1403251"/>
            <a:ext cx="469300" cy="469300"/>
          </a:xfrm>
          <a:prstGeom prst="rect">
            <a:avLst/>
          </a:prstGeom>
        </p:spPr>
      </p:pic>
      <p:sp>
        <p:nvSpPr>
          <p:cNvPr id="52" name="ZoneTexte 51"/>
          <p:cNvSpPr txBox="1"/>
          <p:nvPr/>
        </p:nvSpPr>
        <p:spPr>
          <a:xfrm>
            <a:off x="6867045"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872469"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535982"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398404"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694125"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851757"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410577"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405201"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396351"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441368"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502088"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426953"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11492</TotalTime>
  <Words>1340</Words>
  <Application>Microsoft Office PowerPoint</Application>
  <PresentationFormat>Affichage à l'écran (16:9)</PresentationFormat>
  <Paragraphs>390</Paragraphs>
  <Slides>38</Slides>
  <Notes>30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Raleway Light</vt:lpstr>
      <vt:lpstr>Arial</vt:lpstr>
      <vt:lpstr>Raleway ExtraBold</vt:lpstr>
      <vt:lpstr>Raleway</vt:lpstr>
      <vt:lpstr>Raleway SemiBold</vt:lpstr>
      <vt:lpstr>Wingdings</vt:lpstr>
      <vt:lpstr>Merriweather Sans</vt:lpstr>
      <vt:lpstr>Raleway Medium</vt:lpstr>
      <vt:lpstr>Cambria Math</vt:lpstr>
      <vt:lpstr>Thème Office</vt:lpstr>
      <vt:lpstr>Blockchain et BigData Un duo d’enfer ? </vt:lpstr>
      <vt:lpstr>Paul Fasola</vt:lpstr>
      <vt:lpstr>Qui sommes-nous ?</vt:lpstr>
      <vt:lpstr>Parmis nos clients</vt:lpstr>
      <vt:lpstr>Nos modes d’intervention</vt:lpstr>
      <vt:lpstr>SOMMAIRE</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 ?</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La blockchain Ethereum</vt:lpstr>
      <vt:lpstr>Blockchain + BigData = ?</vt:lpstr>
      <vt:lpstr>Cas pratiques</vt:lpstr>
      <vt:lpstr>Quid des données sensibles ?</vt:lpstr>
      <vt:lpstr>Présentation PowerPoint</vt:lpstr>
      <vt:lpstr>Pause (Q&amp;R)</vt:lpstr>
      <vt:lpstr>BigChainDB</vt:lpstr>
      <vt:lpstr>2 types de transaction: Create &amp; Transfer</vt:lpstr>
      <vt:lpstr>Vous en voulez plus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529</cp:revision>
  <dcterms:modified xsi:type="dcterms:W3CDTF">2018-05-15T01:40:47Z</dcterms:modified>
</cp:coreProperties>
</file>